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1" r:id="rId2"/>
  </p:sldMasterIdLst>
  <p:notesMasterIdLst>
    <p:notesMasterId r:id="rId80"/>
  </p:notesMasterIdLst>
  <p:sldIdLst>
    <p:sldId id="319" r:id="rId3"/>
    <p:sldId id="264" r:id="rId4"/>
    <p:sldId id="258" r:id="rId5"/>
    <p:sldId id="606" r:id="rId6"/>
    <p:sldId id="680" r:id="rId7"/>
    <p:sldId id="681" r:id="rId8"/>
    <p:sldId id="682" r:id="rId9"/>
    <p:sldId id="683" r:id="rId10"/>
    <p:sldId id="684" r:id="rId11"/>
    <p:sldId id="781" r:id="rId12"/>
    <p:sldId id="685" r:id="rId13"/>
    <p:sldId id="686" r:id="rId14"/>
    <p:sldId id="687" r:id="rId15"/>
    <p:sldId id="688" r:id="rId16"/>
    <p:sldId id="691" r:id="rId17"/>
    <p:sldId id="692" r:id="rId18"/>
    <p:sldId id="700" r:id="rId19"/>
    <p:sldId id="704" r:id="rId20"/>
    <p:sldId id="705" r:id="rId21"/>
    <p:sldId id="706" r:id="rId22"/>
    <p:sldId id="707" r:id="rId23"/>
    <p:sldId id="708" r:id="rId24"/>
    <p:sldId id="709" r:id="rId25"/>
    <p:sldId id="710" r:id="rId26"/>
    <p:sldId id="711" r:id="rId27"/>
    <p:sldId id="712" r:id="rId28"/>
    <p:sldId id="713" r:id="rId29"/>
    <p:sldId id="714" r:id="rId30"/>
    <p:sldId id="715" r:id="rId31"/>
    <p:sldId id="716" r:id="rId32"/>
    <p:sldId id="719" r:id="rId33"/>
    <p:sldId id="717" r:id="rId34"/>
    <p:sldId id="723" r:id="rId35"/>
    <p:sldId id="718" r:id="rId36"/>
    <p:sldId id="720" r:id="rId37"/>
    <p:sldId id="721" r:id="rId38"/>
    <p:sldId id="722" r:id="rId39"/>
    <p:sldId id="726" r:id="rId40"/>
    <p:sldId id="729" r:id="rId41"/>
    <p:sldId id="727" r:id="rId42"/>
    <p:sldId id="728" r:id="rId43"/>
    <p:sldId id="730" r:id="rId44"/>
    <p:sldId id="784" r:id="rId45"/>
    <p:sldId id="783" r:id="rId46"/>
    <p:sldId id="785" r:id="rId47"/>
    <p:sldId id="787" r:id="rId48"/>
    <p:sldId id="786" r:id="rId49"/>
    <p:sldId id="782" r:id="rId50"/>
    <p:sldId id="788" r:id="rId51"/>
    <p:sldId id="789" r:id="rId52"/>
    <p:sldId id="790" r:id="rId53"/>
    <p:sldId id="791" r:id="rId54"/>
    <p:sldId id="792" r:id="rId55"/>
    <p:sldId id="793" r:id="rId56"/>
    <p:sldId id="794" r:id="rId57"/>
    <p:sldId id="795" r:id="rId58"/>
    <p:sldId id="796" r:id="rId59"/>
    <p:sldId id="734" r:id="rId60"/>
    <p:sldId id="797" r:id="rId61"/>
    <p:sldId id="767" r:id="rId62"/>
    <p:sldId id="768" r:id="rId63"/>
    <p:sldId id="769" r:id="rId64"/>
    <p:sldId id="774" r:id="rId65"/>
    <p:sldId id="771" r:id="rId66"/>
    <p:sldId id="772" r:id="rId67"/>
    <p:sldId id="778" r:id="rId68"/>
    <p:sldId id="770" r:id="rId69"/>
    <p:sldId id="773" r:id="rId70"/>
    <p:sldId id="775" r:id="rId71"/>
    <p:sldId id="776" r:id="rId72"/>
    <p:sldId id="777" r:id="rId73"/>
    <p:sldId id="731" r:id="rId74"/>
    <p:sldId id="758" r:id="rId75"/>
    <p:sldId id="740" r:id="rId76"/>
    <p:sldId id="702" r:id="rId77"/>
    <p:sldId id="703" r:id="rId78"/>
    <p:sldId id="276" r:id="rId79"/>
  </p:sldIdLst>
  <p:sldSz cx="9144000" cy="514826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2880">
          <p15:clr>
            <a:srgbClr val="A4A3A4"/>
          </p15:clr>
        </p15:guide>
        <p15:guide id="4" orient="horz" pos="2869" userDrawn="1">
          <p15:clr>
            <a:srgbClr val="A4A3A4"/>
          </p15:clr>
        </p15:guide>
        <p15:guide id="5" orient="horz" pos="53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417F"/>
    <a:srgbClr val="FF0C5C"/>
    <a:srgbClr val="FF598F"/>
    <a:srgbClr val="FF73A0"/>
    <a:srgbClr val="FF8AB0"/>
    <a:srgbClr val="FFA2BF"/>
    <a:srgbClr val="FFB9CF"/>
    <a:srgbClr val="ED145B"/>
    <a:srgbClr val="797979"/>
    <a:srgbClr val="91A3A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6374" autoAdjust="0"/>
  </p:normalViewPr>
  <p:slideViewPr>
    <p:cSldViewPr snapToGrid="0" snapToObjects="1">
      <p:cViewPr>
        <p:scale>
          <a:sx n="100" d="100"/>
          <a:sy n="100" d="100"/>
        </p:scale>
        <p:origin x="874" y="211"/>
      </p:cViewPr>
      <p:guideLst>
        <p:guide pos="2880"/>
        <p:guide orient="horz" pos="2869"/>
        <p:guide orient="horz" pos="533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tableStyles" Target="tableStyles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viewProps" Target="viewProp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3A3B6B-DA47-6145-A916-4C71632D9FE2}" type="datetimeFigureOut">
              <a:rPr lang="en-US" smtClean="0"/>
              <a:t>9/19/2020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4175" y="685800"/>
            <a:ext cx="60896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9CAFCE-C102-6747-9B79-E03F9BCB8C7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6284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588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1724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9474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1893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190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90363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0433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2818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0737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0588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1062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80196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54605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525774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83427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65201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61080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58549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84628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19795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36777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2466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13858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5469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65415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54987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16743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36730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81776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8217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03445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1072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6344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68848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69189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97167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67013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84461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12897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25758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64230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70633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10391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4318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65131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71116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00609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74009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35691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43599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61602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37723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1984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72026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5069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88942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4740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209398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773440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68343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3551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3312667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871070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890428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693592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9789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623315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222568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33005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325379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588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9966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6211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9299"/>
            <a:ext cx="7772400" cy="110354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7349"/>
            <a:ext cx="6400800" cy="131566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71679"/>
            <a:ext cx="2133600" cy="274097"/>
          </a:xfrm>
          <a:prstGeom prst="rect">
            <a:avLst/>
          </a:prstGeom>
        </p:spPr>
        <p:txBody>
          <a:bodyPr/>
          <a:lstStyle/>
          <a:p>
            <a:fld id="{34DE395E-34A2-AA4D-9868-153B79C4F40E}" type="datetimeFigureOut">
              <a:rPr lang="en-US" smtClean="0"/>
              <a:t>9/19/2020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71679"/>
            <a:ext cx="2895600" cy="27409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71679"/>
            <a:ext cx="2133600" cy="274097"/>
          </a:xfrm>
          <a:prstGeom prst="rect">
            <a:avLst/>
          </a:prstGeom>
        </p:spPr>
        <p:txBody>
          <a:bodyPr/>
          <a:lstStyle/>
          <a:p>
            <a:fld id="{4AB888C7-909F-294F-8D58-CCD5DCAC4E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440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169"/>
            <a:ext cx="8229600" cy="85804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1262"/>
            <a:ext cx="8229600" cy="3397616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71679"/>
            <a:ext cx="2133600" cy="274097"/>
          </a:xfrm>
          <a:prstGeom prst="rect">
            <a:avLst/>
          </a:prstGeom>
        </p:spPr>
        <p:txBody>
          <a:bodyPr/>
          <a:lstStyle/>
          <a:p>
            <a:fld id="{34DE395E-34A2-AA4D-9868-153B79C4F40E}" type="datetimeFigureOut">
              <a:rPr lang="en-US" smtClean="0"/>
              <a:t>9/19/2020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71679"/>
            <a:ext cx="2895600" cy="27409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71679"/>
            <a:ext cx="2133600" cy="274097"/>
          </a:xfrm>
          <a:prstGeom prst="rect">
            <a:avLst/>
          </a:prstGeom>
        </p:spPr>
        <p:txBody>
          <a:bodyPr/>
          <a:lstStyle/>
          <a:p>
            <a:fld id="{4AB888C7-909F-294F-8D58-CCD5DCAC4E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0877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4925"/>
            <a:ext cx="2057400" cy="3297510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4925"/>
            <a:ext cx="6019800" cy="329751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71679"/>
            <a:ext cx="2133600" cy="274097"/>
          </a:xfrm>
          <a:prstGeom prst="rect">
            <a:avLst/>
          </a:prstGeom>
        </p:spPr>
        <p:txBody>
          <a:bodyPr/>
          <a:lstStyle/>
          <a:p>
            <a:fld id="{34DE395E-34A2-AA4D-9868-153B79C4F40E}" type="datetimeFigureOut">
              <a:rPr lang="en-US" smtClean="0"/>
              <a:t>9/19/2020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71679"/>
            <a:ext cx="2895600" cy="27409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71679"/>
            <a:ext cx="2133600" cy="274097"/>
          </a:xfrm>
          <a:prstGeom prst="rect">
            <a:avLst/>
          </a:prstGeom>
        </p:spPr>
        <p:txBody>
          <a:bodyPr/>
          <a:lstStyle/>
          <a:p>
            <a:fld id="{4AB888C7-909F-294F-8D58-CCD5DCAC4E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74302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ogo +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296354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88828D-4EAE-482D-B89B-2085EB2580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2963"/>
            <a:ext cx="6858000" cy="1792287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841F7FC-C9FF-42EC-86AB-82F2CA512F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3513"/>
            <a:ext cx="6858000" cy="12430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0A09079-3F9B-40B3-936E-8BDB433510C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72025"/>
            <a:ext cx="2057400" cy="273050"/>
          </a:xfrm>
          <a:prstGeom prst="rect">
            <a:avLst/>
          </a:prstGeom>
        </p:spPr>
        <p:txBody>
          <a:bodyPr/>
          <a:lstStyle/>
          <a:p>
            <a:fld id="{952F3B33-FA51-4967-BBF6-D9A6177F1146}" type="datetimeFigureOut">
              <a:rPr lang="pt-BR" smtClean="0"/>
              <a:t>19/09/2020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E914D4E-69B2-4A16-B78C-9E2003711A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72025"/>
            <a:ext cx="3086100" cy="27305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F7D704D-7E44-4FFE-A332-21D90099F7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72025"/>
            <a:ext cx="2057400" cy="273050"/>
          </a:xfrm>
          <a:prstGeom prst="rect">
            <a:avLst/>
          </a:prstGeom>
        </p:spPr>
        <p:txBody>
          <a:bodyPr/>
          <a:lstStyle/>
          <a:p>
            <a:fld id="{7313953A-707A-4061-8C2A-AC2F3F020AE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572912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81E24C0-7F95-45D7-B355-CDFA73B83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48FED99-C212-4337-8EDB-0FF38A9BDC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70013"/>
            <a:ext cx="7886700" cy="3267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F7E710F-8B6D-4C68-92A7-516415E6F43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72025"/>
            <a:ext cx="2057400" cy="273050"/>
          </a:xfrm>
          <a:prstGeom prst="rect">
            <a:avLst/>
          </a:prstGeom>
        </p:spPr>
        <p:txBody>
          <a:bodyPr/>
          <a:lstStyle/>
          <a:p>
            <a:fld id="{952F3B33-FA51-4967-BBF6-D9A6177F1146}" type="datetimeFigureOut">
              <a:rPr lang="pt-BR" smtClean="0"/>
              <a:t>19/09/2020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8FB803D-CC9A-46D4-922A-A28978C92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72025"/>
            <a:ext cx="3086100" cy="27305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64BFAD8-A991-4B9F-8C62-AA72CB3D3F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72025"/>
            <a:ext cx="2057400" cy="273050"/>
          </a:xfrm>
          <a:prstGeom prst="rect">
            <a:avLst/>
          </a:prstGeom>
        </p:spPr>
        <p:txBody>
          <a:bodyPr/>
          <a:lstStyle/>
          <a:p>
            <a:fld id="{7313953A-707A-4061-8C2A-AC2F3F020AE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2747367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F9A4AB-BFC3-4657-8697-27C00D9F5C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700"/>
            <a:ext cx="7886700" cy="2141538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74FD7ED-2800-4F0B-8CB3-850F81A46D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4875"/>
            <a:ext cx="7886700" cy="1127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2BFA77F-2E2E-436A-A429-DC7E0026711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72025"/>
            <a:ext cx="2057400" cy="273050"/>
          </a:xfrm>
          <a:prstGeom prst="rect">
            <a:avLst/>
          </a:prstGeom>
        </p:spPr>
        <p:txBody>
          <a:bodyPr/>
          <a:lstStyle/>
          <a:p>
            <a:fld id="{952F3B33-FA51-4967-BBF6-D9A6177F1146}" type="datetimeFigureOut">
              <a:rPr lang="pt-BR" smtClean="0"/>
              <a:t>19/09/2020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3D28FA6-38D3-478A-917D-DC65091E73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72025"/>
            <a:ext cx="3086100" cy="27305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5AC5E8E-81D0-4642-949C-2C3DC2BA62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72025"/>
            <a:ext cx="2057400" cy="273050"/>
          </a:xfrm>
          <a:prstGeom prst="rect">
            <a:avLst/>
          </a:prstGeom>
        </p:spPr>
        <p:txBody>
          <a:bodyPr/>
          <a:lstStyle/>
          <a:p>
            <a:fld id="{7313953A-707A-4061-8C2A-AC2F3F020AE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896721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E33AD2-9993-4A79-A66D-4CFF978A71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8E0145E-C450-4FC2-9891-83B4EDDA03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70013"/>
            <a:ext cx="3867150" cy="3267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0C751463-ECFA-40B3-9764-60BCD61C77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370013"/>
            <a:ext cx="3867150" cy="3267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F9470B0D-5E3F-46E1-8D1C-5B7137BEEAD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72025"/>
            <a:ext cx="2057400" cy="273050"/>
          </a:xfrm>
          <a:prstGeom prst="rect">
            <a:avLst/>
          </a:prstGeom>
        </p:spPr>
        <p:txBody>
          <a:bodyPr/>
          <a:lstStyle/>
          <a:p>
            <a:fld id="{952F3B33-FA51-4967-BBF6-D9A6177F1146}" type="datetimeFigureOut">
              <a:rPr lang="pt-BR" smtClean="0"/>
              <a:t>19/09/2020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453AB05-FE4B-4C04-904F-CD483F44B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72025"/>
            <a:ext cx="3086100" cy="27305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30CD0AC-F762-4EB9-B2FA-9CBA3E7ADB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72025"/>
            <a:ext cx="2057400" cy="273050"/>
          </a:xfrm>
          <a:prstGeom prst="rect">
            <a:avLst/>
          </a:prstGeom>
        </p:spPr>
        <p:txBody>
          <a:bodyPr/>
          <a:lstStyle/>
          <a:p>
            <a:fld id="{7313953A-707A-4061-8C2A-AC2F3F020AE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3918207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5EFAAC-7493-4E3F-BA64-68A9943167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FBF49BD-8DB3-4DF0-B72F-D87F7F7520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262063"/>
            <a:ext cx="3868737" cy="61912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AE69E88F-0124-4681-A5C7-B236067181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1881188"/>
            <a:ext cx="3868737" cy="27654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F4984AA8-3E4A-4A6E-9AB7-2DD4C630463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2063"/>
            <a:ext cx="3887788" cy="61912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D19D375D-D880-410A-97DF-402A5D99BA6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81188"/>
            <a:ext cx="3887788" cy="27654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4C386500-DC9B-468D-BAB8-EB1664C3978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72025"/>
            <a:ext cx="2057400" cy="273050"/>
          </a:xfrm>
          <a:prstGeom prst="rect">
            <a:avLst/>
          </a:prstGeom>
        </p:spPr>
        <p:txBody>
          <a:bodyPr/>
          <a:lstStyle/>
          <a:p>
            <a:fld id="{952F3B33-FA51-4967-BBF6-D9A6177F1146}" type="datetimeFigureOut">
              <a:rPr lang="pt-BR" smtClean="0"/>
              <a:t>19/09/2020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4BB63930-DEC9-41E7-97C3-96C6E7DC89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72025"/>
            <a:ext cx="3086100" cy="27305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211BD4E6-7A8B-4CEB-A565-B4019FBDA1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72025"/>
            <a:ext cx="2057400" cy="273050"/>
          </a:xfrm>
          <a:prstGeom prst="rect">
            <a:avLst/>
          </a:prstGeom>
        </p:spPr>
        <p:txBody>
          <a:bodyPr/>
          <a:lstStyle/>
          <a:p>
            <a:fld id="{7313953A-707A-4061-8C2A-AC2F3F020AE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3169673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45F1F0-EDA5-47DB-B56E-4C4A3CB5A6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B54C7B34-5145-4393-A603-CB41085184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72025"/>
            <a:ext cx="2057400" cy="273050"/>
          </a:xfrm>
          <a:prstGeom prst="rect">
            <a:avLst/>
          </a:prstGeom>
        </p:spPr>
        <p:txBody>
          <a:bodyPr/>
          <a:lstStyle/>
          <a:p>
            <a:fld id="{952F3B33-FA51-4967-BBF6-D9A6177F1146}" type="datetimeFigureOut">
              <a:rPr lang="pt-BR" smtClean="0"/>
              <a:t>19/09/2020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00815348-95EE-4B71-BB5B-88ECA6A708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72025"/>
            <a:ext cx="3086100" cy="27305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8999CDF3-3921-4E91-A862-D70D05D129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72025"/>
            <a:ext cx="2057400" cy="273050"/>
          </a:xfrm>
          <a:prstGeom prst="rect">
            <a:avLst/>
          </a:prstGeom>
        </p:spPr>
        <p:txBody>
          <a:bodyPr/>
          <a:lstStyle/>
          <a:p>
            <a:fld id="{7313953A-707A-4061-8C2A-AC2F3F020AE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9954383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34C03A15-3C74-45DE-84B5-2D3312978FE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72025"/>
            <a:ext cx="2057400" cy="273050"/>
          </a:xfrm>
          <a:prstGeom prst="rect">
            <a:avLst/>
          </a:prstGeom>
        </p:spPr>
        <p:txBody>
          <a:bodyPr/>
          <a:lstStyle/>
          <a:p>
            <a:fld id="{952F3B33-FA51-4967-BBF6-D9A6177F1146}" type="datetimeFigureOut">
              <a:rPr lang="pt-BR" smtClean="0"/>
              <a:t>19/09/2020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1D7D7960-7D8F-48D4-87F8-D78EFE54BF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72025"/>
            <a:ext cx="3086100" cy="27305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2C37739-7EE3-4CE5-A91B-93B447868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72025"/>
            <a:ext cx="2057400" cy="273050"/>
          </a:xfrm>
          <a:prstGeom prst="rect">
            <a:avLst/>
          </a:prstGeom>
        </p:spPr>
        <p:txBody>
          <a:bodyPr/>
          <a:lstStyle/>
          <a:p>
            <a:fld id="{7313953A-707A-4061-8C2A-AC2F3F020AE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669258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169"/>
            <a:ext cx="8229600" cy="85804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1262"/>
            <a:ext cx="8229600" cy="339761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71679"/>
            <a:ext cx="2133600" cy="274097"/>
          </a:xfrm>
          <a:prstGeom prst="rect">
            <a:avLst/>
          </a:prstGeom>
        </p:spPr>
        <p:txBody>
          <a:bodyPr/>
          <a:lstStyle/>
          <a:p>
            <a:fld id="{34DE395E-34A2-AA4D-9868-153B79C4F40E}" type="datetimeFigureOut">
              <a:rPr lang="en-US" smtClean="0"/>
              <a:t>9/19/2020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71679"/>
            <a:ext cx="2895600" cy="27409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71679"/>
            <a:ext cx="2133600" cy="274097"/>
          </a:xfrm>
          <a:prstGeom prst="rect">
            <a:avLst/>
          </a:prstGeom>
        </p:spPr>
        <p:txBody>
          <a:bodyPr/>
          <a:lstStyle/>
          <a:p>
            <a:fld id="{4AB888C7-909F-294F-8D58-CCD5DCAC4E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04797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55756D4-6BA6-41F5-80CA-5F5019C227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1738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D4BBF73-E529-46B1-82C4-FDDD3CB47C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741363"/>
            <a:ext cx="4629150" cy="3659187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4BCB0C2D-7C05-417C-91B6-3148CCDD2B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4638"/>
            <a:ext cx="2949575" cy="2860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3D5F9FF4-C9FE-49D4-953F-B95C9568A07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72025"/>
            <a:ext cx="2057400" cy="273050"/>
          </a:xfrm>
          <a:prstGeom prst="rect">
            <a:avLst/>
          </a:prstGeom>
        </p:spPr>
        <p:txBody>
          <a:bodyPr/>
          <a:lstStyle/>
          <a:p>
            <a:fld id="{952F3B33-FA51-4967-BBF6-D9A6177F1146}" type="datetimeFigureOut">
              <a:rPr lang="pt-BR" smtClean="0"/>
              <a:t>19/09/2020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F94E424-CDC7-4D86-A639-1BDD5F792F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72025"/>
            <a:ext cx="3086100" cy="27305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511805D9-0A9A-4A87-A06B-49F01D767F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72025"/>
            <a:ext cx="2057400" cy="273050"/>
          </a:xfrm>
          <a:prstGeom prst="rect">
            <a:avLst/>
          </a:prstGeom>
        </p:spPr>
        <p:txBody>
          <a:bodyPr/>
          <a:lstStyle/>
          <a:p>
            <a:fld id="{7313953A-707A-4061-8C2A-AC2F3F020AE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8121285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45F186A-8529-4BC9-9F70-C80DD493AC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1738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924093AE-8C25-4FAC-8DE9-E662E66DCE8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741363"/>
            <a:ext cx="4629150" cy="3659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EF65D921-A9E0-464A-B9DE-5930B19DD8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4638"/>
            <a:ext cx="2949575" cy="2860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7A306BC-E950-4783-A10B-0EA33873232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72025"/>
            <a:ext cx="2057400" cy="273050"/>
          </a:xfrm>
          <a:prstGeom prst="rect">
            <a:avLst/>
          </a:prstGeom>
        </p:spPr>
        <p:txBody>
          <a:bodyPr/>
          <a:lstStyle/>
          <a:p>
            <a:fld id="{952F3B33-FA51-4967-BBF6-D9A6177F1146}" type="datetimeFigureOut">
              <a:rPr lang="pt-BR" smtClean="0"/>
              <a:t>19/09/2020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946284F-2F6B-40C1-84B9-ACA25C3DDC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72025"/>
            <a:ext cx="3086100" cy="27305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1B10997-CAE1-463B-915D-77C873A07C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72025"/>
            <a:ext cx="2057400" cy="273050"/>
          </a:xfrm>
          <a:prstGeom prst="rect">
            <a:avLst/>
          </a:prstGeom>
        </p:spPr>
        <p:txBody>
          <a:bodyPr/>
          <a:lstStyle/>
          <a:p>
            <a:fld id="{7313953A-707A-4061-8C2A-AC2F3F020AE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2267297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FCFDC9-4562-488C-B88A-54F8A0F447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5FF3402B-9D21-4D43-BC46-E8E66DDC65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1370013"/>
            <a:ext cx="7886700" cy="32670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8B26E7A-A9C8-4F6E-BF24-FCA255848D3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72025"/>
            <a:ext cx="2057400" cy="273050"/>
          </a:xfrm>
          <a:prstGeom prst="rect">
            <a:avLst/>
          </a:prstGeom>
        </p:spPr>
        <p:txBody>
          <a:bodyPr/>
          <a:lstStyle/>
          <a:p>
            <a:fld id="{952F3B33-FA51-4967-BBF6-D9A6177F1146}" type="datetimeFigureOut">
              <a:rPr lang="pt-BR" smtClean="0"/>
              <a:t>19/09/2020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C3D85FE-79BA-407D-940D-F517C94FC0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72025"/>
            <a:ext cx="3086100" cy="27305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FB3F828-092B-40CD-82B3-A38AF3A43E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72025"/>
            <a:ext cx="2057400" cy="273050"/>
          </a:xfrm>
          <a:prstGeom prst="rect">
            <a:avLst/>
          </a:prstGeom>
        </p:spPr>
        <p:txBody>
          <a:bodyPr/>
          <a:lstStyle/>
          <a:p>
            <a:fld id="{7313953A-707A-4061-8C2A-AC2F3F020AE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8830437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39AB9DB8-7FEC-4511-A25D-CBE4DDC71F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4638"/>
            <a:ext cx="1971675" cy="4362450"/>
          </a:xfrm>
          <a:prstGeom prst="rect">
            <a:avLst/>
          </a:prstGeo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AA1A027E-D35E-4865-9B73-E6824034D1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4638"/>
            <a:ext cx="5762625" cy="436245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D3228CA-DEFD-477F-8730-2461B8EE32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72025"/>
            <a:ext cx="2057400" cy="273050"/>
          </a:xfrm>
          <a:prstGeom prst="rect">
            <a:avLst/>
          </a:prstGeom>
        </p:spPr>
        <p:txBody>
          <a:bodyPr/>
          <a:lstStyle/>
          <a:p>
            <a:fld id="{952F3B33-FA51-4967-BBF6-D9A6177F1146}" type="datetimeFigureOut">
              <a:rPr lang="pt-BR" smtClean="0"/>
              <a:t>19/09/2020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7895BB5-FB17-4618-A8F2-1277E16D11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72025"/>
            <a:ext cx="3086100" cy="27305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48BD16D-5956-41FB-9CAA-0F486450A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72025"/>
            <a:ext cx="2057400" cy="273050"/>
          </a:xfrm>
          <a:prstGeom prst="rect">
            <a:avLst/>
          </a:prstGeom>
        </p:spPr>
        <p:txBody>
          <a:bodyPr/>
          <a:lstStyle/>
          <a:p>
            <a:fld id="{7313953A-707A-4061-8C2A-AC2F3F020AE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924227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8236"/>
            <a:ext cx="7772400" cy="1022502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2055"/>
            <a:ext cx="7772400" cy="112618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71679"/>
            <a:ext cx="2133600" cy="274097"/>
          </a:xfrm>
          <a:prstGeom prst="rect">
            <a:avLst/>
          </a:prstGeom>
        </p:spPr>
        <p:txBody>
          <a:bodyPr/>
          <a:lstStyle/>
          <a:p>
            <a:fld id="{34DE395E-34A2-AA4D-9868-153B79C4F40E}" type="datetimeFigureOut">
              <a:rPr lang="en-US" smtClean="0"/>
              <a:t>9/19/2020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71679"/>
            <a:ext cx="2895600" cy="27409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71679"/>
            <a:ext cx="2133600" cy="274097"/>
          </a:xfrm>
          <a:prstGeom prst="rect">
            <a:avLst/>
          </a:prstGeom>
        </p:spPr>
        <p:txBody>
          <a:bodyPr/>
          <a:lstStyle/>
          <a:p>
            <a:fld id="{4AB888C7-909F-294F-8D58-CCD5DCAC4E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4420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169"/>
            <a:ext cx="8229600" cy="85804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02139"/>
            <a:ext cx="4038600" cy="2550297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2139"/>
            <a:ext cx="4038600" cy="2550297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71679"/>
            <a:ext cx="2133600" cy="274097"/>
          </a:xfrm>
          <a:prstGeom prst="rect">
            <a:avLst/>
          </a:prstGeom>
        </p:spPr>
        <p:txBody>
          <a:bodyPr/>
          <a:lstStyle/>
          <a:p>
            <a:fld id="{34DE395E-34A2-AA4D-9868-153B79C4F40E}" type="datetimeFigureOut">
              <a:rPr lang="en-US" smtClean="0"/>
              <a:t>9/19/2020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71679"/>
            <a:ext cx="2895600" cy="27409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71679"/>
            <a:ext cx="2133600" cy="274097"/>
          </a:xfrm>
          <a:prstGeom prst="rect">
            <a:avLst/>
          </a:prstGeom>
        </p:spPr>
        <p:txBody>
          <a:bodyPr/>
          <a:lstStyle/>
          <a:p>
            <a:fld id="{4AB888C7-909F-294F-8D58-CCD5DCAC4E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9139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169"/>
            <a:ext cx="8229600" cy="85804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2401"/>
            <a:ext cx="4040188" cy="480266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2667"/>
            <a:ext cx="4040188" cy="296621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8" y="1152401"/>
            <a:ext cx="4041775" cy="480266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8" y="1632667"/>
            <a:ext cx="4041775" cy="296621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71679"/>
            <a:ext cx="2133600" cy="274097"/>
          </a:xfrm>
          <a:prstGeom prst="rect">
            <a:avLst/>
          </a:prstGeom>
        </p:spPr>
        <p:txBody>
          <a:bodyPr/>
          <a:lstStyle/>
          <a:p>
            <a:fld id="{34DE395E-34A2-AA4D-9868-153B79C4F40E}" type="datetimeFigureOut">
              <a:rPr lang="en-US" smtClean="0"/>
              <a:t>9/19/2020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71679"/>
            <a:ext cx="2895600" cy="27409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71679"/>
            <a:ext cx="2133600" cy="274097"/>
          </a:xfrm>
          <a:prstGeom prst="rect">
            <a:avLst/>
          </a:prstGeom>
        </p:spPr>
        <p:txBody>
          <a:bodyPr/>
          <a:lstStyle/>
          <a:p>
            <a:fld id="{4AB888C7-909F-294F-8D58-CCD5DCAC4E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3026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169"/>
            <a:ext cx="8229600" cy="85804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71679"/>
            <a:ext cx="2133600" cy="274097"/>
          </a:xfrm>
          <a:prstGeom prst="rect">
            <a:avLst/>
          </a:prstGeom>
        </p:spPr>
        <p:txBody>
          <a:bodyPr/>
          <a:lstStyle/>
          <a:p>
            <a:fld id="{34DE395E-34A2-AA4D-9868-153B79C4F40E}" type="datetimeFigureOut">
              <a:rPr lang="en-US" smtClean="0"/>
              <a:t>9/19/2020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71679"/>
            <a:ext cx="2895600" cy="27409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71679"/>
            <a:ext cx="2133600" cy="274097"/>
          </a:xfrm>
          <a:prstGeom prst="rect">
            <a:avLst/>
          </a:prstGeom>
        </p:spPr>
        <p:txBody>
          <a:bodyPr/>
          <a:lstStyle/>
          <a:p>
            <a:fld id="{4AB888C7-909F-294F-8D58-CCD5DCAC4E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5894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71679"/>
            <a:ext cx="2133600" cy="274097"/>
          </a:xfrm>
          <a:prstGeom prst="rect">
            <a:avLst/>
          </a:prstGeom>
        </p:spPr>
        <p:txBody>
          <a:bodyPr/>
          <a:lstStyle/>
          <a:p>
            <a:fld id="{34DE395E-34A2-AA4D-9868-153B79C4F40E}" type="datetimeFigureOut">
              <a:rPr lang="en-US" smtClean="0"/>
              <a:t>9/19/2020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71679"/>
            <a:ext cx="2895600" cy="27409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71679"/>
            <a:ext cx="2133600" cy="274097"/>
          </a:xfrm>
          <a:prstGeom prst="rect">
            <a:avLst/>
          </a:prstGeom>
        </p:spPr>
        <p:txBody>
          <a:bodyPr/>
          <a:lstStyle/>
          <a:p>
            <a:fld id="{4AB888C7-909F-294F-8D58-CCD5DCAC4E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2113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3" y="204978"/>
            <a:ext cx="3008313" cy="872345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977"/>
            <a:ext cx="5111750" cy="4393900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3" y="1077323"/>
            <a:ext cx="3008313" cy="35215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71679"/>
            <a:ext cx="2133600" cy="274097"/>
          </a:xfrm>
          <a:prstGeom prst="rect">
            <a:avLst/>
          </a:prstGeom>
        </p:spPr>
        <p:txBody>
          <a:bodyPr/>
          <a:lstStyle/>
          <a:p>
            <a:fld id="{34DE395E-34A2-AA4D-9868-153B79C4F40E}" type="datetimeFigureOut">
              <a:rPr lang="en-US" smtClean="0"/>
              <a:t>9/19/2020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71679"/>
            <a:ext cx="2895600" cy="27409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71679"/>
            <a:ext cx="2133600" cy="274097"/>
          </a:xfrm>
          <a:prstGeom prst="rect">
            <a:avLst/>
          </a:prstGeom>
        </p:spPr>
        <p:txBody>
          <a:bodyPr/>
          <a:lstStyle/>
          <a:p>
            <a:fld id="{4AB888C7-909F-294F-8D58-CCD5DCAC4E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2163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3784"/>
            <a:ext cx="5486400" cy="425447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60007"/>
            <a:ext cx="5486400" cy="308895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9232"/>
            <a:ext cx="5486400" cy="60420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71679"/>
            <a:ext cx="2133600" cy="274097"/>
          </a:xfrm>
          <a:prstGeom prst="rect">
            <a:avLst/>
          </a:prstGeom>
        </p:spPr>
        <p:txBody>
          <a:bodyPr/>
          <a:lstStyle/>
          <a:p>
            <a:fld id="{34DE395E-34A2-AA4D-9868-153B79C4F40E}" type="datetimeFigureOut">
              <a:rPr lang="en-US" smtClean="0"/>
              <a:t>9/19/2020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71679"/>
            <a:ext cx="2895600" cy="27409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71679"/>
            <a:ext cx="2133600" cy="274097"/>
          </a:xfrm>
          <a:prstGeom prst="rect">
            <a:avLst/>
          </a:prstGeom>
        </p:spPr>
        <p:txBody>
          <a:bodyPr/>
          <a:lstStyle/>
          <a:p>
            <a:fld id="{4AB888C7-909F-294F-8D58-CCD5DCAC4E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7011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2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34898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áfico 6">
            <a:extLst>
              <a:ext uri="{FF2B5EF4-FFF2-40B4-BE49-F238E27FC236}">
                <a16:creationId xmlns:a16="http://schemas.microsoft.com/office/drawing/2014/main" id="{13F6F705-F7BD-4FF1-86C6-D95A9A71B045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05943" y="211486"/>
            <a:ext cx="8732115" cy="4725291"/>
          </a:xfrm>
          <a:prstGeom prst="rect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C0D4D23D-465C-4F13-9A4E-B539B18B3203}"/>
              </a:ext>
            </a:extLst>
          </p:cNvPr>
          <p:cNvSpPr/>
          <p:nvPr userDrawn="1"/>
        </p:nvSpPr>
        <p:spPr>
          <a:xfrm>
            <a:off x="1031132" y="1368357"/>
            <a:ext cx="188068" cy="1880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887798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9.xml"/><Relationship Id="rId5" Type="http://schemas.openxmlformats.org/officeDocument/2006/relationships/hyperlink" Target="https://layoutit.com/" TargetMode="External"/><Relationship Id="rId4" Type="http://schemas.openxmlformats.org/officeDocument/2006/relationships/hyperlink" Target="https://getbootstrap.com/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etbootstrap.com/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3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9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9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9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9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9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9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9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9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5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9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9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9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9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9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9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9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9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9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9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9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9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9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9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9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9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9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9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9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9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9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9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sv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9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9.xml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979" y="739692"/>
            <a:ext cx="2046785" cy="239948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593272" y="1989356"/>
            <a:ext cx="595745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</a:rPr>
              <a:t>JAVA WEB - 2</a:t>
            </a:r>
            <a:endParaRPr lang="en-US" sz="3500" dirty="0">
              <a:solidFill>
                <a:srgbClr val="ED145B"/>
              </a:solidFill>
              <a:latin typeface="Gotham HTF" pitchFamily="50" charset="0"/>
              <a:cs typeface="Gotham HTF Medium"/>
            </a:endParaRPr>
          </a:p>
          <a:p>
            <a:pPr algn="ctr"/>
            <a:r>
              <a:rPr lang="en-US" sz="3500" dirty="0">
                <a:solidFill>
                  <a:srgbClr val="ED145B"/>
                </a:solidFill>
                <a:latin typeface="Gotham HTF" pitchFamily="50" charset="0"/>
                <a:cs typeface="Gotham HTF Medium"/>
              </a:rPr>
              <a:t>MÓDULO 5</a:t>
            </a:r>
            <a:endParaRPr lang="en-US" sz="3500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pic>
        <p:nvPicPr>
          <p:cNvPr id="10" name="Gráfico 9">
            <a:extLst>
              <a:ext uri="{FF2B5EF4-FFF2-40B4-BE49-F238E27FC236}">
                <a16:creationId xmlns:a16="http://schemas.microsoft.com/office/drawing/2014/main" id="{9265FC28-AA8E-4F42-9ABD-814BDB086E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31372" y="2192778"/>
            <a:ext cx="2017354" cy="2382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845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6FB834F2-AEE4-4EAD-8CC0-5E556053056F}"/>
              </a:ext>
            </a:extLst>
          </p:cNvPr>
          <p:cNvSpPr txBox="1">
            <a:spLocks/>
          </p:cNvSpPr>
          <p:nvPr/>
        </p:nvSpPr>
        <p:spPr>
          <a:xfrm>
            <a:off x="936051" y="1102430"/>
            <a:ext cx="7117703" cy="3264977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Vamos melhorar esse formato da data, vamos para a </a:t>
            </a:r>
            <a:r>
              <a:rPr 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model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Artista e realize a seguinte alteração:</a:t>
            </a:r>
          </a:p>
        </p:txBody>
      </p:sp>
      <p:sp>
        <p:nvSpPr>
          <p:cNvPr id="4" name="TextBox 59">
            <a:extLst>
              <a:ext uri="{FF2B5EF4-FFF2-40B4-BE49-F238E27FC236}">
                <a16:creationId xmlns:a16="http://schemas.microsoft.com/office/drawing/2014/main" id="{1A69E4FC-51D8-4B74-AAB2-1EC28BD3490C}"/>
              </a:ext>
            </a:extLst>
          </p:cNvPr>
          <p:cNvSpPr txBox="1"/>
          <p:nvPr/>
        </p:nvSpPr>
        <p:spPr>
          <a:xfrm>
            <a:off x="936051" y="555773"/>
            <a:ext cx="7274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JPA –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ATRIBUTOS DE REFERÊNCIA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7FDF2E34-83CF-476E-84AD-6883688990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7621" y="2124222"/>
            <a:ext cx="7182929" cy="998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929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6FB834F2-AEE4-4EAD-8CC0-5E556053056F}"/>
              </a:ext>
            </a:extLst>
          </p:cNvPr>
          <p:cNvSpPr txBox="1">
            <a:spLocks/>
          </p:cNvSpPr>
          <p:nvPr/>
        </p:nvSpPr>
        <p:spPr>
          <a:xfrm>
            <a:off x="936051" y="1025058"/>
            <a:ext cx="7117703" cy="3264977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Vamos para o </a:t>
            </a:r>
            <a:r>
              <a:rPr 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Postman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, adicione uma guia GET e teste conforme abaixo (repare na recursão do resultado):</a:t>
            </a:r>
            <a:endParaRPr lang="pt-BR" sz="1400" dirty="0">
              <a:solidFill>
                <a:srgbClr val="FF417F"/>
              </a:solidFill>
              <a:latin typeface="Gotham HTF Light" pitchFamily="50" charset="0"/>
            </a:endParaRPr>
          </a:p>
        </p:txBody>
      </p:sp>
      <p:sp>
        <p:nvSpPr>
          <p:cNvPr id="6" name="TextBox 59">
            <a:extLst>
              <a:ext uri="{FF2B5EF4-FFF2-40B4-BE49-F238E27FC236}">
                <a16:creationId xmlns:a16="http://schemas.microsoft.com/office/drawing/2014/main" id="{5397633E-C1C6-4C4D-B9B3-396A73A8EB69}"/>
              </a:ext>
            </a:extLst>
          </p:cNvPr>
          <p:cNvSpPr txBox="1"/>
          <p:nvPr/>
        </p:nvSpPr>
        <p:spPr>
          <a:xfrm>
            <a:off x="936051" y="555773"/>
            <a:ext cx="7274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JPA –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ATRIBUTOS DE REFERÊNCIA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6496E7EC-9D38-46F5-9F0C-80367FDD5A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3248" y="1721507"/>
            <a:ext cx="5737503" cy="3157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376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6FB834F2-AEE4-4EAD-8CC0-5E556053056F}"/>
              </a:ext>
            </a:extLst>
          </p:cNvPr>
          <p:cNvSpPr txBox="1">
            <a:spLocks/>
          </p:cNvSpPr>
          <p:nvPr/>
        </p:nvSpPr>
        <p:spPr>
          <a:xfrm>
            <a:off x="936051" y="1025058"/>
            <a:ext cx="7117703" cy="3264977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Vamos ajustar algumas </a:t>
            </a:r>
            <a:r>
              <a:rPr 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annotations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para evitar essa recursão sem fim.... Após conclui-las teste novamente no </a:t>
            </a:r>
            <a:r>
              <a:rPr 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Postman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...</a:t>
            </a:r>
          </a:p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endParaRPr lang="pt-BR" sz="1400" dirty="0">
              <a:solidFill>
                <a:srgbClr val="FF417F"/>
              </a:solidFill>
              <a:latin typeface="Gotham HTF Light" pitchFamily="50" charset="0"/>
            </a:endParaRPr>
          </a:p>
        </p:txBody>
      </p:sp>
      <p:sp>
        <p:nvSpPr>
          <p:cNvPr id="6" name="TextBox 59">
            <a:extLst>
              <a:ext uri="{FF2B5EF4-FFF2-40B4-BE49-F238E27FC236}">
                <a16:creationId xmlns:a16="http://schemas.microsoft.com/office/drawing/2014/main" id="{5397633E-C1C6-4C4D-B9B3-396A73A8EB69}"/>
              </a:ext>
            </a:extLst>
          </p:cNvPr>
          <p:cNvSpPr txBox="1"/>
          <p:nvPr/>
        </p:nvSpPr>
        <p:spPr>
          <a:xfrm>
            <a:off x="936051" y="555773"/>
            <a:ext cx="7274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JPA –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ATRIBUTOS DE REFERÊNCIA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4267537-ADE9-4669-9DEF-D74090FFC6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673" y="2024979"/>
            <a:ext cx="6998458" cy="1265134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BAACBBF0-9E72-44CF-8986-24BE1E441A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4500" y="3437645"/>
            <a:ext cx="5800982" cy="704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442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6FB834F2-AEE4-4EAD-8CC0-5E556053056F}"/>
              </a:ext>
            </a:extLst>
          </p:cNvPr>
          <p:cNvSpPr txBox="1">
            <a:spLocks/>
          </p:cNvSpPr>
          <p:nvPr/>
        </p:nvSpPr>
        <p:spPr>
          <a:xfrm>
            <a:off x="936051" y="1025058"/>
            <a:ext cx="7117703" cy="3264977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Acrescente na </a:t>
            </a:r>
            <a:r>
              <a:rPr 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controller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</a:t>
            </a:r>
            <a:r>
              <a:rPr 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MusicaController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, os seguintes métodos:</a:t>
            </a:r>
          </a:p>
          <a:p>
            <a:pPr marL="285750" lvl="1">
              <a:lnSpc>
                <a:spcPct val="150000"/>
              </a:lnSpc>
              <a:buClr>
                <a:srgbClr val="ED145B"/>
              </a:buClr>
              <a:buSzPct val="80000"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Retornar todas as músicas</a:t>
            </a:r>
          </a:p>
          <a:p>
            <a:pPr marL="285750" lvl="1">
              <a:lnSpc>
                <a:spcPct val="150000"/>
              </a:lnSpc>
              <a:buClr>
                <a:srgbClr val="ED145B"/>
              </a:buClr>
              <a:buSzPct val="80000"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Retornar uma música, através do seu código </a:t>
            </a:r>
          </a:p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endParaRPr lang="pt-BR" sz="1400" dirty="0">
              <a:solidFill>
                <a:srgbClr val="FF417F"/>
              </a:solidFill>
              <a:latin typeface="Gotham HTF Light" pitchFamily="50" charset="0"/>
            </a:endParaRPr>
          </a:p>
        </p:txBody>
      </p:sp>
      <p:sp>
        <p:nvSpPr>
          <p:cNvPr id="6" name="TextBox 59">
            <a:extLst>
              <a:ext uri="{FF2B5EF4-FFF2-40B4-BE49-F238E27FC236}">
                <a16:creationId xmlns:a16="http://schemas.microsoft.com/office/drawing/2014/main" id="{5397633E-C1C6-4C4D-B9B3-396A73A8EB69}"/>
              </a:ext>
            </a:extLst>
          </p:cNvPr>
          <p:cNvSpPr txBox="1"/>
          <p:nvPr/>
        </p:nvSpPr>
        <p:spPr>
          <a:xfrm>
            <a:off x="936051" y="555773"/>
            <a:ext cx="7274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JPA –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DESCANSO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</p:spTree>
    <p:extLst>
      <p:ext uri="{BB962C8B-B14F-4D97-AF65-F5344CB8AC3E}">
        <p14:creationId xmlns:p14="http://schemas.microsoft.com/office/powerpoint/2010/main" val="2549031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6FB834F2-AEE4-4EAD-8CC0-5E556053056F}"/>
              </a:ext>
            </a:extLst>
          </p:cNvPr>
          <p:cNvSpPr txBox="1">
            <a:spLocks/>
          </p:cNvSpPr>
          <p:nvPr/>
        </p:nvSpPr>
        <p:spPr>
          <a:xfrm>
            <a:off x="936051" y="1025058"/>
            <a:ext cx="7117703" cy="3264977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1">
              <a:lnSpc>
                <a:spcPct val="150000"/>
              </a:lnSpc>
              <a:buClr>
                <a:srgbClr val="ED145B"/>
              </a:buClr>
              <a:buSzPct val="80000"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Retornar todas as músicas</a:t>
            </a:r>
          </a:p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endParaRPr lang="pt-BR" sz="1400" dirty="0">
              <a:solidFill>
                <a:srgbClr val="FF417F"/>
              </a:solidFill>
              <a:latin typeface="Gotham HTF Light" pitchFamily="50" charset="0"/>
            </a:endParaRPr>
          </a:p>
        </p:txBody>
      </p:sp>
      <p:sp>
        <p:nvSpPr>
          <p:cNvPr id="6" name="TextBox 59">
            <a:extLst>
              <a:ext uri="{FF2B5EF4-FFF2-40B4-BE49-F238E27FC236}">
                <a16:creationId xmlns:a16="http://schemas.microsoft.com/office/drawing/2014/main" id="{5397633E-C1C6-4C4D-B9B3-396A73A8EB69}"/>
              </a:ext>
            </a:extLst>
          </p:cNvPr>
          <p:cNvSpPr txBox="1"/>
          <p:nvPr/>
        </p:nvSpPr>
        <p:spPr>
          <a:xfrm>
            <a:off x="936051" y="555773"/>
            <a:ext cx="7274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JPA –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DESCANSO (SOLUÇÃO)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ABFCE0E9-C2F4-4861-979B-CCC793D781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35380"/>
            <a:ext cx="9144000" cy="3818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271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551C84E4-594B-4A9B-9EDE-D18BB3B1797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78" t="17631" r="12174" b="6721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2" name="Retângulo 11">
            <a:extLst>
              <a:ext uri="{FF2B5EF4-FFF2-40B4-BE49-F238E27FC236}">
                <a16:creationId xmlns:a16="http://schemas.microsoft.com/office/drawing/2014/main" id="{D16990D2-538F-493C-AAFC-C843F7DB4214}"/>
              </a:ext>
            </a:extLst>
          </p:cNvPr>
          <p:cNvSpPr/>
          <p:nvPr/>
        </p:nvSpPr>
        <p:spPr>
          <a:xfrm>
            <a:off x="1" y="-1"/>
            <a:ext cx="9144000" cy="5143501"/>
          </a:xfrm>
          <a:prstGeom prst="rect">
            <a:avLst/>
          </a:prstGeom>
          <a:gradFill flip="none" rotWithShape="1">
            <a:gsLst>
              <a:gs pos="16000">
                <a:schemeClr val="tx1">
                  <a:lumMod val="0"/>
                  <a:alpha val="70000"/>
                </a:schemeClr>
              </a:gs>
              <a:gs pos="93000">
                <a:srgbClr val="000000">
                  <a:alpha val="17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TextBox 6">
            <a:extLst>
              <a:ext uri="{FF2B5EF4-FFF2-40B4-BE49-F238E27FC236}">
                <a16:creationId xmlns:a16="http://schemas.microsoft.com/office/drawing/2014/main" id="{E4E3DAFB-919F-4421-A4EF-3EFEF69E9ADE}"/>
              </a:ext>
            </a:extLst>
          </p:cNvPr>
          <p:cNvSpPr txBox="1"/>
          <p:nvPr/>
        </p:nvSpPr>
        <p:spPr>
          <a:xfrm>
            <a:off x="539440" y="4156521"/>
            <a:ext cx="40325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42878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800" i="0" dirty="0">
                <a:solidFill>
                  <a:srgbClr val="E8E8E8"/>
                </a:solidFill>
                <a:latin typeface="Gotham HTF" pitchFamily="50" charset="0"/>
                <a:ea typeface="+mn-ea"/>
                <a:cs typeface="Gotham HTF Light"/>
              </a:rPr>
              <a:t>DÚVIDAS….</a:t>
            </a:r>
            <a:endParaRPr lang="en-US" sz="2800" b="0" i="0" dirty="0">
              <a:solidFill>
                <a:srgbClr val="E8E8E8"/>
              </a:solidFill>
              <a:latin typeface="Gotham HTF" pitchFamily="50" charset="0"/>
              <a:ea typeface="+mn-ea"/>
              <a:cs typeface="Gotham HTF Light"/>
            </a:endParaRPr>
          </a:p>
        </p:txBody>
      </p:sp>
    </p:spTree>
    <p:extLst>
      <p:ext uri="{BB962C8B-B14F-4D97-AF65-F5344CB8AC3E}">
        <p14:creationId xmlns:p14="http://schemas.microsoft.com/office/powerpoint/2010/main" val="1857509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3">
            <a:extLst>
              <a:ext uri="{FF2B5EF4-FFF2-40B4-BE49-F238E27FC236}">
                <a16:creationId xmlns:a16="http://schemas.microsoft.com/office/drawing/2014/main" id="{9DC14DB0-6FC9-4AED-AF7E-7602971DCF4C}"/>
              </a:ext>
            </a:extLst>
          </p:cNvPr>
          <p:cNvSpPr txBox="1"/>
          <p:nvPr/>
        </p:nvSpPr>
        <p:spPr>
          <a:xfrm>
            <a:off x="4572000" y="1352945"/>
            <a:ext cx="2890684" cy="1203599"/>
          </a:xfrm>
          <a:prstGeom prst="rect">
            <a:avLst/>
          </a:prstGeom>
          <a:noFill/>
        </p:spPr>
        <p:txBody>
          <a:bodyPr wrap="square" tIns="46800" rtlCol="0">
            <a:spAutoFit/>
          </a:bodyPr>
          <a:lstStyle/>
          <a:p>
            <a:pPr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</a:pPr>
            <a:endParaRPr lang="pt-BR" sz="12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  <a:cs typeface="Roboto Light"/>
            </a:endParaRPr>
          </a:p>
          <a:p>
            <a:pPr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</a:pPr>
            <a:r>
              <a:rPr lang="pt-BR" sz="1200" dirty="0">
                <a:solidFill>
                  <a:srgbClr val="ED145B"/>
                </a:solidFill>
                <a:latin typeface="Gotham HTF Medium" pitchFamily="50" charset="0"/>
                <a:cs typeface="Roboto Light"/>
              </a:rPr>
              <a:t>Aprendendo Java</a:t>
            </a:r>
          </a:p>
          <a:p>
            <a:pPr marL="171450" indent="-171450"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  <a:buFont typeface="Arial"/>
              <a:buChar char="•"/>
            </a:pP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Niemeyer &amp;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Kundsen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, Editora Campos</a:t>
            </a:r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0E9DEA49-85A5-4D30-A80C-08903984A5D0}"/>
              </a:ext>
            </a:extLst>
          </p:cNvPr>
          <p:cNvGrpSpPr/>
          <p:nvPr/>
        </p:nvGrpSpPr>
        <p:grpSpPr>
          <a:xfrm>
            <a:off x="828490" y="1010264"/>
            <a:ext cx="3460902" cy="3487993"/>
            <a:chOff x="344951" y="925105"/>
            <a:chExt cx="4155631" cy="4188161"/>
          </a:xfrm>
        </p:grpSpPr>
        <p:pic>
          <p:nvPicPr>
            <p:cNvPr id="7" name="Picture 3" descr="caomputador.png">
              <a:extLst>
                <a:ext uri="{FF2B5EF4-FFF2-40B4-BE49-F238E27FC236}">
                  <a16:creationId xmlns:a16="http://schemas.microsoft.com/office/drawing/2014/main" id="{13D7A116-1716-480E-8B3C-7AAF50748E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9463" y="925105"/>
              <a:ext cx="3062891" cy="2733630"/>
            </a:xfrm>
            <a:prstGeom prst="rect">
              <a:avLst/>
            </a:prstGeom>
          </p:spPr>
        </p:pic>
        <p:pic>
          <p:nvPicPr>
            <p:cNvPr id="9" name="Picture 4" descr="chicara.png">
              <a:extLst>
                <a:ext uri="{FF2B5EF4-FFF2-40B4-BE49-F238E27FC236}">
                  <a16:creationId xmlns:a16="http://schemas.microsoft.com/office/drawing/2014/main" id="{30331B6A-E3AE-4134-AB23-347A40746E7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276259">
              <a:off x="2941023" y="2380297"/>
              <a:ext cx="1559559" cy="1650015"/>
            </a:xfrm>
            <a:prstGeom prst="rect">
              <a:avLst/>
            </a:prstGeom>
          </p:spPr>
        </p:pic>
        <p:pic>
          <p:nvPicPr>
            <p:cNvPr id="10" name="Picture 6" descr="livros.png">
              <a:extLst>
                <a:ext uri="{FF2B5EF4-FFF2-40B4-BE49-F238E27FC236}">
                  <a16:creationId xmlns:a16="http://schemas.microsoft.com/office/drawing/2014/main" id="{265F6915-3435-4375-91B0-1F1431CFDC7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87626">
              <a:off x="344951" y="3412331"/>
              <a:ext cx="2064241" cy="1700935"/>
            </a:xfrm>
            <a:prstGeom prst="rect">
              <a:avLst/>
            </a:prstGeom>
          </p:spPr>
        </p:pic>
      </p:grpSp>
      <p:sp>
        <p:nvSpPr>
          <p:cNvPr id="12" name="TextBox 59">
            <a:extLst>
              <a:ext uri="{FF2B5EF4-FFF2-40B4-BE49-F238E27FC236}">
                <a16:creationId xmlns:a16="http://schemas.microsoft.com/office/drawing/2014/main" id="{0E988961-634F-4D72-88F7-034BFAC9193E}"/>
              </a:ext>
            </a:extLst>
          </p:cNvPr>
          <p:cNvSpPr txBox="1"/>
          <p:nvPr/>
        </p:nvSpPr>
        <p:spPr>
          <a:xfrm>
            <a:off x="936052" y="555773"/>
            <a:ext cx="682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REFERÊNCIAS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BIBLIOGRÁFICAS</a:t>
            </a:r>
          </a:p>
        </p:txBody>
      </p:sp>
    </p:spTree>
    <p:extLst>
      <p:ext uri="{BB962C8B-B14F-4D97-AF65-F5344CB8AC3E}">
        <p14:creationId xmlns:p14="http://schemas.microsoft.com/office/powerpoint/2010/main" val="501700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979" y="739692"/>
            <a:ext cx="2046785" cy="239948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593272" y="1989356"/>
            <a:ext cx="595745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Medium"/>
              </a:rPr>
              <a:t>3. LIGANDO  </a:t>
            </a:r>
            <a:endParaRPr lang="en-US" sz="3500" dirty="0">
              <a:solidFill>
                <a:srgbClr val="91A3AD"/>
              </a:solidFill>
              <a:latin typeface="Gotham HTF Medium"/>
              <a:cs typeface="Gotham HTF Medium"/>
            </a:endParaRPr>
          </a:p>
          <a:p>
            <a:pPr algn="ctr"/>
            <a:r>
              <a:rPr lang="en-US" sz="35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COM O FRONT</a:t>
            </a:r>
          </a:p>
        </p:txBody>
      </p:sp>
      <p:pic>
        <p:nvPicPr>
          <p:cNvPr id="11" name="Gráfico 10">
            <a:extLst>
              <a:ext uri="{FF2B5EF4-FFF2-40B4-BE49-F238E27FC236}">
                <a16:creationId xmlns:a16="http://schemas.microsoft.com/office/drawing/2014/main" id="{16E4B68E-89DD-4CDE-B093-AEFBCBC569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88572" y="2192778"/>
            <a:ext cx="2017354" cy="2382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097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6FB834F2-AEE4-4EAD-8CC0-5E556053056F}"/>
              </a:ext>
            </a:extLst>
          </p:cNvPr>
          <p:cNvSpPr txBox="1">
            <a:spLocks/>
          </p:cNvSpPr>
          <p:nvPr/>
        </p:nvSpPr>
        <p:spPr>
          <a:xfrm>
            <a:off x="936051" y="1102430"/>
            <a:ext cx="7117703" cy="3264977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Vamos verificar três sites:</a:t>
            </a:r>
          </a:p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 algn="ctr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r>
              <a:rPr lang="en-US" sz="1400" dirty="0">
                <a:hlinkClick r:id="rId3"/>
              </a:rPr>
              <a:t>https://www.w3schools.com/</a:t>
            </a:r>
            <a:r>
              <a:rPr lang="en-US" sz="1400" dirty="0"/>
              <a:t> </a:t>
            </a:r>
          </a:p>
          <a:p>
            <a:pPr marL="0" lvl="1" indent="0" algn="ctr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r>
              <a:rPr lang="en-US" sz="1400" dirty="0"/>
              <a:t>e </a:t>
            </a:r>
          </a:p>
          <a:p>
            <a:pPr marL="0" lvl="1" indent="0" algn="ctr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r>
              <a:rPr lang="en-US" sz="1400" dirty="0">
                <a:hlinkClick r:id="rId4"/>
              </a:rPr>
              <a:t>https://getbootstrap.com/</a:t>
            </a:r>
            <a:endParaRPr lang="en-US" sz="1400" dirty="0"/>
          </a:p>
          <a:p>
            <a:pPr marL="0" lvl="1" indent="0" algn="ctr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e</a:t>
            </a:r>
          </a:p>
          <a:p>
            <a:pPr marL="0" lvl="1" indent="0" algn="ctr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r>
              <a:rPr lang="en-US" sz="1400" dirty="0">
                <a:hlinkClick r:id="rId5"/>
              </a:rPr>
              <a:t>https://layoutit.com/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  <p:sp>
        <p:nvSpPr>
          <p:cNvPr id="4" name="TextBox 59">
            <a:extLst>
              <a:ext uri="{FF2B5EF4-FFF2-40B4-BE49-F238E27FC236}">
                <a16:creationId xmlns:a16="http://schemas.microsoft.com/office/drawing/2014/main" id="{1A69E4FC-51D8-4B74-AAB2-1EC28BD3490C}"/>
              </a:ext>
            </a:extLst>
          </p:cNvPr>
          <p:cNvSpPr txBox="1"/>
          <p:nvPr/>
        </p:nvSpPr>
        <p:spPr>
          <a:xfrm>
            <a:off x="936051" y="555773"/>
            <a:ext cx="7274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LIGANDO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</a:rPr>
              <a:t>COM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O FRONT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</p:spTree>
    <p:extLst>
      <p:ext uri="{BB962C8B-B14F-4D97-AF65-F5344CB8AC3E}">
        <p14:creationId xmlns:p14="http://schemas.microsoft.com/office/powerpoint/2010/main" val="2550220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6FB834F2-AEE4-4EAD-8CC0-5E556053056F}"/>
              </a:ext>
            </a:extLst>
          </p:cNvPr>
          <p:cNvSpPr txBox="1">
            <a:spLocks/>
          </p:cNvSpPr>
          <p:nvPr/>
        </p:nvSpPr>
        <p:spPr>
          <a:xfrm>
            <a:off x="936051" y="1102430"/>
            <a:ext cx="7117703" cy="3264977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1">
              <a:lnSpc>
                <a:spcPct val="150000"/>
              </a:lnSpc>
              <a:buClr>
                <a:srgbClr val="ED145B"/>
              </a:buClr>
              <a:buSzPct val="80000"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Abra o Visual Studio </a:t>
            </a:r>
            <a:r>
              <a:rPr 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Code</a:t>
            </a: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285750" lvl="1">
              <a:lnSpc>
                <a:spcPct val="150000"/>
              </a:lnSpc>
              <a:buClr>
                <a:srgbClr val="ED145B"/>
              </a:buClr>
              <a:buSzPct val="80000"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Crie um novo arquivo, e salve-o em uma nova pasta como “index.html”</a:t>
            </a:r>
          </a:p>
          <a:p>
            <a:pPr marL="285750" lvl="1">
              <a:lnSpc>
                <a:spcPct val="150000"/>
              </a:lnSpc>
              <a:buClr>
                <a:srgbClr val="ED145B"/>
              </a:buClr>
              <a:buSzPct val="80000"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Inicialize o código html5, conforme abaixo:</a:t>
            </a:r>
          </a:p>
        </p:txBody>
      </p:sp>
      <p:sp>
        <p:nvSpPr>
          <p:cNvPr id="4" name="TextBox 59">
            <a:extLst>
              <a:ext uri="{FF2B5EF4-FFF2-40B4-BE49-F238E27FC236}">
                <a16:creationId xmlns:a16="http://schemas.microsoft.com/office/drawing/2014/main" id="{1A69E4FC-51D8-4B74-AAB2-1EC28BD3490C}"/>
              </a:ext>
            </a:extLst>
          </p:cNvPr>
          <p:cNvSpPr txBox="1"/>
          <p:nvPr/>
        </p:nvSpPr>
        <p:spPr>
          <a:xfrm>
            <a:off x="936051" y="555773"/>
            <a:ext cx="7274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LIGANDO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</a:rPr>
              <a:t>COM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O FRONT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90ED18A3-1363-47E6-BC82-C433F6A952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3116" y="2305283"/>
            <a:ext cx="6277768" cy="2590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609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59">
            <a:extLst>
              <a:ext uri="{FF2B5EF4-FFF2-40B4-BE49-F238E27FC236}">
                <a16:creationId xmlns:a16="http://schemas.microsoft.com/office/drawing/2014/main" id="{467E693D-A804-400A-94F8-8317650F103A}"/>
              </a:ext>
            </a:extLst>
          </p:cNvPr>
          <p:cNvSpPr txBox="1"/>
          <p:nvPr/>
        </p:nvSpPr>
        <p:spPr>
          <a:xfrm>
            <a:off x="936052" y="555773"/>
            <a:ext cx="3825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AGENDA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sp>
        <p:nvSpPr>
          <p:cNvPr id="34" name="Espaço Reservado para Conteúdo 2">
            <a:extLst>
              <a:ext uri="{FF2B5EF4-FFF2-40B4-BE49-F238E27FC236}">
                <a16:creationId xmlns:a16="http://schemas.microsoft.com/office/drawing/2014/main" id="{477017B9-E54B-481D-969B-6283CDC7D424}"/>
              </a:ext>
            </a:extLst>
          </p:cNvPr>
          <p:cNvSpPr txBox="1">
            <a:spLocks/>
          </p:cNvSpPr>
          <p:nvPr/>
        </p:nvSpPr>
        <p:spPr>
          <a:xfrm>
            <a:off x="1525869" y="1344611"/>
            <a:ext cx="4642883" cy="402099"/>
          </a:xfrm>
          <a:prstGeom prst="rect">
            <a:avLst/>
          </a:prstGeom>
        </p:spPr>
        <p:txBody>
          <a:bodyPr anchor="ctr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lnSpc>
                <a:spcPct val="150000"/>
              </a:lnSpc>
              <a:buNone/>
              <a:defRPr/>
            </a:pP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ea typeface="Roboto" pitchFamily="2" charset="0"/>
              </a:rPr>
              <a:t>JPA – ATRIBUTOS DE REFERENCIA</a:t>
            </a:r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Gotham HTF Light" pitchFamily="50" charset="0"/>
              <a:ea typeface="Roboto" pitchFamily="2" charset="0"/>
            </a:endParaRPr>
          </a:p>
        </p:txBody>
      </p:sp>
      <p:sp>
        <p:nvSpPr>
          <p:cNvPr id="36" name="Retângulo 35">
            <a:extLst>
              <a:ext uri="{FF2B5EF4-FFF2-40B4-BE49-F238E27FC236}">
                <a16:creationId xmlns:a16="http://schemas.microsoft.com/office/drawing/2014/main" id="{C2C0A5C1-5ED2-4ACE-9476-9AF13C4B0678}"/>
              </a:ext>
            </a:extLst>
          </p:cNvPr>
          <p:cNvSpPr/>
          <p:nvPr/>
        </p:nvSpPr>
        <p:spPr>
          <a:xfrm>
            <a:off x="1525868" y="2107978"/>
            <a:ext cx="5853657" cy="27699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vl="0">
              <a:defRPr/>
            </a:pP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ea typeface="Roboto" pitchFamily="2" charset="0"/>
              </a:rPr>
              <a:t>JPA – DATAS </a:t>
            </a:r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Gotham HTF Light" pitchFamily="50" charset="0"/>
              <a:ea typeface="ＭＳ Ｐゴシック" charset="0"/>
            </a:endParaRPr>
          </a:p>
        </p:txBody>
      </p:sp>
      <p:sp>
        <p:nvSpPr>
          <p:cNvPr id="37" name="Retângulo 36">
            <a:extLst>
              <a:ext uri="{FF2B5EF4-FFF2-40B4-BE49-F238E27FC236}">
                <a16:creationId xmlns:a16="http://schemas.microsoft.com/office/drawing/2014/main" id="{FC48DC00-3092-4F5B-B4D7-E5C796D65779}"/>
              </a:ext>
            </a:extLst>
          </p:cNvPr>
          <p:cNvSpPr/>
          <p:nvPr/>
        </p:nvSpPr>
        <p:spPr>
          <a:xfrm>
            <a:off x="1525867" y="2743468"/>
            <a:ext cx="5535603" cy="27699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>
              <a:defRPr/>
            </a:pP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ea typeface="ＭＳ Ｐゴシック" charset="0"/>
              </a:rPr>
              <a:t>LIGANDO COM O FRONT</a:t>
            </a:r>
          </a:p>
        </p:txBody>
      </p:sp>
      <p:sp>
        <p:nvSpPr>
          <p:cNvPr id="38" name="Retângulo 37">
            <a:extLst>
              <a:ext uri="{FF2B5EF4-FFF2-40B4-BE49-F238E27FC236}">
                <a16:creationId xmlns:a16="http://schemas.microsoft.com/office/drawing/2014/main" id="{CB70A736-686B-4962-8E8A-5E64C23801DE}"/>
              </a:ext>
            </a:extLst>
          </p:cNvPr>
          <p:cNvSpPr/>
          <p:nvPr/>
        </p:nvSpPr>
        <p:spPr>
          <a:xfrm>
            <a:off x="1001595" y="1352228"/>
            <a:ext cx="436758" cy="439552"/>
          </a:xfrm>
          <a:prstGeom prst="rect">
            <a:avLst/>
          </a:prstGeom>
          <a:solidFill>
            <a:srgbClr val="ED14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3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HTF" pitchFamily="50" charset="0"/>
                <a:ea typeface="Roboto" pitchFamily="2" charset="0"/>
              </a:rPr>
              <a:t>1</a:t>
            </a:r>
          </a:p>
        </p:txBody>
      </p:sp>
      <p:sp>
        <p:nvSpPr>
          <p:cNvPr id="40" name="Retângulo 39">
            <a:extLst>
              <a:ext uri="{FF2B5EF4-FFF2-40B4-BE49-F238E27FC236}">
                <a16:creationId xmlns:a16="http://schemas.microsoft.com/office/drawing/2014/main" id="{856E1D1E-6E55-4DAE-B489-51082504ED80}"/>
              </a:ext>
            </a:extLst>
          </p:cNvPr>
          <p:cNvSpPr/>
          <p:nvPr/>
        </p:nvSpPr>
        <p:spPr>
          <a:xfrm>
            <a:off x="993646" y="2029499"/>
            <a:ext cx="436758" cy="439552"/>
          </a:xfrm>
          <a:prstGeom prst="rect">
            <a:avLst/>
          </a:prstGeom>
          <a:solidFill>
            <a:srgbClr val="ED14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350" b="1" dirty="0">
                <a:solidFill>
                  <a:prstClr val="white"/>
                </a:solidFill>
                <a:latin typeface="Gotham HTF" pitchFamily="50" charset="0"/>
                <a:ea typeface="Roboto" pitchFamily="2" charset="0"/>
              </a:rPr>
              <a:t>2</a:t>
            </a:r>
            <a:endParaRPr kumimoji="0" lang="pt-BR" sz="13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tham HTF" pitchFamily="50" charset="0"/>
              <a:ea typeface="Roboto" pitchFamily="2" charset="0"/>
            </a:endParaRPr>
          </a:p>
        </p:txBody>
      </p:sp>
      <p:sp>
        <p:nvSpPr>
          <p:cNvPr id="41" name="Retângulo 40">
            <a:extLst>
              <a:ext uri="{FF2B5EF4-FFF2-40B4-BE49-F238E27FC236}">
                <a16:creationId xmlns:a16="http://schemas.microsoft.com/office/drawing/2014/main" id="{3C02E2C3-5DC0-490B-8D25-FF928E4E2107}"/>
              </a:ext>
            </a:extLst>
          </p:cNvPr>
          <p:cNvSpPr/>
          <p:nvPr/>
        </p:nvSpPr>
        <p:spPr>
          <a:xfrm>
            <a:off x="993646" y="2658273"/>
            <a:ext cx="436758" cy="439552"/>
          </a:xfrm>
          <a:prstGeom prst="rect">
            <a:avLst/>
          </a:prstGeom>
          <a:solidFill>
            <a:srgbClr val="ED14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3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HTF" pitchFamily="50" charset="0"/>
                <a:ea typeface="Roboto" pitchFamily="2" charset="0"/>
              </a:rPr>
              <a:t>3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449A5A6B-23CB-48E0-90DF-0256A2AA7E8F}"/>
              </a:ext>
            </a:extLst>
          </p:cNvPr>
          <p:cNvSpPr/>
          <p:nvPr/>
        </p:nvSpPr>
        <p:spPr>
          <a:xfrm>
            <a:off x="1533816" y="3427832"/>
            <a:ext cx="5535603" cy="27699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vl="0"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Gotham HTF Light" pitchFamily="50" charset="0"/>
                <a:ea typeface="ＭＳ Ｐゴシック" charset="0"/>
              </a:rPr>
              <a:t>DESCANSO</a:t>
            </a: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C1097913-73CE-4BAF-8709-E15B3BDAFAFA}"/>
              </a:ext>
            </a:extLst>
          </p:cNvPr>
          <p:cNvSpPr/>
          <p:nvPr/>
        </p:nvSpPr>
        <p:spPr>
          <a:xfrm>
            <a:off x="1001595" y="3342637"/>
            <a:ext cx="436758" cy="439552"/>
          </a:xfrm>
          <a:prstGeom prst="rect">
            <a:avLst/>
          </a:prstGeom>
          <a:solidFill>
            <a:srgbClr val="ED14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3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HTF" pitchFamily="50" charset="0"/>
                <a:ea typeface="Roboto" pitchFamily="2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102510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6FB834F2-AEE4-4EAD-8CC0-5E556053056F}"/>
              </a:ext>
            </a:extLst>
          </p:cNvPr>
          <p:cNvSpPr txBox="1">
            <a:spLocks/>
          </p:cNvSpPr>
          <p:nvPr/>
        </p:nvSpPr>
        <p:spPr>
          <a:xfrm>
            <a:off x="936051" y="1102430"/>
            <a:ext cx="7117703" cy="3264977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Acesse o site: </a:t>
            </a:r>
            <a:r>
              <a:rPr lang="en-US" sz="1400" dirty="0">
                <a:hlinkClick r:id="rId3"/>
              </a:rPr>
              <a:t>https://getbootstrap.com/</a:t>
            </a:r>
            <a:r>
              <a:rPr lang="en-US" sz="1400" dirty="0"/>
              <a:t>, e </a:t>
            </a:r>
            <a:r>
              <a:rPr lang="en-US" sz="1400" dirty="0" err="1"/>
              <a:t>copie</a:t>
            </a:r>
            <a:r>
              <a:rPr lang="en-US" sz="1400" dirty="0"/>
              <a:t> </a:t>
            </a:r>
            <a:r>
              <a:rPr lang="en-US" sz="1400" dirty="0" err="1"/>
              <a:t>os</a:t>
            </a:r>
            <a:r>
              <a:rPr lang="en-US" sz="1400" dirty="0"/>
              <a:t> </a:t>
            </a:r>
            <a:r>
              <a:rPr lang="en-US" sz="1400" dirty="0" err="1"/>
              <a:t>códigos</a:t>
            </a:r>
            <a:r>
              <a:rPr lang="en-US" sz="1400" dirty="0"/>
              <a:t> </a:t>
            </a:r>
            <a:r>
              <a:rPr lang="en-US" sz="1400" dirty="0" err="1"/>
              <a:t>conforme</a:t>
            </a:r>
            <a:r>
              <a:rPr lang="en-US" sz="1400" dirty="0"/>
              <a:t> </a:t>
            </a:r>
            <a:r>
              <a:rPr lang="en-US" sz="1400" dirty="0" err="1"/>
              <a:t>abaixo</a:t>
            </a:r>
            <a:r>
              <a:rPr lang="en-US" sz="1400" dirty="0"/>
              <a:t>: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</a:t>
            </a:r>
          </a:p>
        </p:txBody>
      </p:sp>
      <p:sp>
        <p:nvSpPr>
          <p:cNvPr id="4" name="TextBox 59">
            <a:extLst>
              <a:ext uri="{FF2B5EF4-FFF2-40B4-BE49-F238E27FC236}">
                <a16:creationId xmlns:a16="http://schemas.microsoft.com/office/drawing/2014/main" id="{1A69E4FC-51D8-4B74-AAB2-1EC28BD3490C}"/>
              </a:ext>
            </a:extLst>
          </p:cNvPr>
          <p:cNvSpPr txBox="1"/>
          <p:nvPr/>
        </p:nvSpPr>
        <p:spPr>
          <a:xfrm>
            <a:off x="936051" y="555773"/>
            <a:ext cx="7274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LIGANDO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</a:rPr>
              <a:t>COM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O FRONT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0A4A08A5-8340-4BBB-AD87-365E414675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611" y="2110154"/>
            <a:ext cx="2691732" cy="1500714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5FE24696-2F94-478F-B8D3-71DA340DAC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67407" y="1752808"/>
            <a:ext cx="4186347" cy="2791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260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6FB834F2-AEE4-4EAD-8CC0-5E556053056F}"/>
              </a:ext>
            </a:extLst>
          </p:cNvPr>
          <p:cNvSpPr txBox="1">
            <a:spLocks/>
          </p:cNvSpPr>
          <p:nvPr/>
        </p:nvSpPr>
        <p:spPr>
          <a:xfrm>
            <a:off x="936051" y="1102430"/>
            <a:ext cx="7117703" cy="3264977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Nossa página ficaria assim</a:t>
            </a:r>
            <a:r>
              <a:rPr lang="en-US" sz="1400" dirty="0"/>
              <a:t>: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</a:t>
            </a:r>
          </a:p>
        </p:txBody>
      </p:sp>
      <p:sp>
        <p:nvSpPr>
          <p:cNvPr id="4" name="TextBox 59">
            <a:extLst>
              <a:ext uri="{FF2B5EF4-FFF2-40B4-BE49-F238E27FC236}">
                <a16:creationId xmlns:a16="http://schemas.microsoft.com/office/drawing/2014/main" id="{1A69E4FC-51D8-4B74-AAB2-1EC28BD3490C}"/>
              </a:ext>
            </a:extLst>
          </p:cNvPr>
          <p:cNvSpPr txBox="1"/>
          <p:nvPr/>
        </p:nvSpPr>
        <p:spPr>
          <a:xfrm>
            <a:off x="936051" y="555773"/>
            <a:ext cx="7274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LIGANDO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</a:rPr>
              <a:t>COM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O FRONT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593E4852-FC9C-4F9C-BEBC-BB6E0D372D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246" y="1741884"/>
            <a:ext cx="7444670" cy="1986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128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6FB834F2-AEE4-4EAD-8CC0-5E556053056F}"/>
              </a:ext>
            </a:extLst>
          </p:cNvPr>
          <p:cNvSpPr txBox="1">
            <a:spLocks/>
          </p:cNvSpPr>
          <p:nvPr/>
        </p:nvSpPr>
        <p:spPr>
          <a:xfrm>
            <a:off x="936051" y="1102430"/>
            <a:ext cx="7117703" cy="3264977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Agora acrescente o código abaixo dentro da </a:t>
            </a:r>
            <a:r>
              <a:rPr 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tag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&lt;</a:t>
            </a:r>
            <a:r>
              <a:rPr 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body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&gt;</a:t>
            </a:r>
            <a:r>
              <a:rPr lang="en-US" sz="1400" dirty="0"/>
              <a:t>: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</a:t>
            </a:r>
          </a:p>
        </p:txBody>
      </p:sp>
      <p:sp>
        <p:nvSpPr>
          <p:cNvPr id="4" name="TextBox 59">
            <a:extLst>
              <a:ext uri="{FF2B5EF4-FFF2-40B4-BE49-F238E27FC236}">
                <a16:creationId xmlns:a16="http://schemas.microsoft.com/office/drawing/2014/main" id="{1A69E4FC-51D8-4B74-AAB2-1EC28BD3490C}"/>
              </a:ext>
            </a:extLst>
          </p:cNvPr>
          <p:cNvSpPr txBox="1"/>
          <p:nvPr/>
        </p:nvSpPr>
        <p:spPr>
          <a:xfrm>
            <a:off x="936051" y="555773"/>
            <a:ext cx="7274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LIGANDO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</a:rPr>
              <a:t>COM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O FRONT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D91505C-A790-45CF-A979-6233CFC1BB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6426" y="1915768"/>
            <a:ext cx="6115050" cy="163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857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6FB834F2-AEE4-4EAD-8CC0-5E556053056F}"/>
              </a:ext>
            </a:extLst>
          </p:cNvPr>
          <p:cNvSpPr txBox="1">
            <a:spLocks/>
          </p:cNvSpPr>
          <p:nvPr/>
        </p:nvSpPr>
        <p:spPr>
          <a:xfrm>
            <a:off x="936051" y="1102430"/>
            <a:ext cx="7117703" cy="3264977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Agora vamos criar o nosso estilo.css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, </a:t>
            </a:r>
            <a:r>
              <a:rPr 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insira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um novo </a:t>
            </a:r>
            <a:r>
              <a:rPr 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arquivo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e salve-o </a:t>
            </a:r>
            <a:r>
              <a:rPr 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como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“estilo.css” no </a:t>
            </a:r>
            <a:r>
              <a:rPr 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mesmo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</a:t>
            </a:r>
            <a:r>
              <a:rPr 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diretório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da </a:t>
            </a:r>
            <a:r>
              <a:rPr 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página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index.html, </a:t>
            </a:r>
            <a:r>
              <a:rPr 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insira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</a:t>
            </a:r>
            <a:r>
              <a:rPr 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os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</a:t>
            </a:r>
            <a:r>
              <a:rPr 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seguintes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</a:t>
            </a:r>
            <a:r>
              <a:rPr 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códigos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: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</a:t>
            </a:r>
          </a:p>
        </p:txBody>
      </p:sp>
      <p:sp>
        <p:nvSpPr>
          <p:cNvPr id="4" name="TextBox 59">
            <a:extLst>
              <a:ext uri="{FF2B5EF4-FFF2-40B4-BE49-F238E27FC236}">
                <a16:creationId xmlns:a16="http://schemas.microsoft.com/office/drawing/2014/main" id="{1A69E4FC-51D8-4B74-AAB2-1EC28BD3490C}"/>
              </a:ext>
            </a:extLst>
          </p:cNvPr>
          <p:cNvSpPr txBox="1"/>
          <p:nvPr/>
        </p:nvSpPr>
        <p:spPr>
          <a:xfrm>
            <a:off x="936051" y="555773"/>
            <a:ext cx="7274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LIGANDO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</a:rPr>
              <a:t>COM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O FRONT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70B49ED-5775-49A4-B2E6-6898283263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5527" y="1992374"/>
            <a:ext cx="5238750" cy="278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993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6FB834F2-AEE4-4EAD-8CC0-5E556053056F}"/>
              </a:ext>
            </a:extLst>
          </p:cNvPr>
          <p:cNvSpPr txBox="1">
            <a:spLocks/>
          </p:cNvSpPr>
          <p:nvPr/>
        </p:nvSpPr>
        <p:spPr>
          <a:xfrm>
            <a:off x="936051" y="1102430"/>
            <a:ext cx="7117703" cy="3264977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No arquivo “index.html”, adicionaremos o nosso estilo, através da seguinte linha:</a:t>
            </a:r>
          </a:p>
        </p:txBody>
      </p:sp>
      <p:sp>
        <p:nvSpPr>
          <p:cNvPr id="4" name="TextBox 59">
            <a:extLst>
              <a:ext uri="{FF2B5EF4-FFF2-40B4-BE49-F238E27FC236}">
                <a16:creationId xmlns:a16="http://schemas.microsoft.com/office/drawing/2014/main" id="{1A69E4FC-51D8-4B74-AAB2-1EC28BD3490C}"/>
              </a:ext>
            </a:extLst>
          </p:cNvPr>
          <p:cNvSpPr txBox="1"/>
          <p:nvPr/>
        </p:nvSpPr>
        <p:spPr>
          <a:xfrm>
            <a:off x="936051" y="555773"/>
            <a:ext cx="7274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LIGANDO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</a:rPr>
              <a:t>COM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O FRONT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9E4F7587-3005-4BC6-927B-B71603BF11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8802" y="1934818"/>
            <a:ext cx="6172200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539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6FB834F2-AEE4-4EAD-8CC0-5E556053056F}"/>
              </a:ext>
            </a:extLst>
          </p:cNvPr>
          <p:cNvSpPr txBox="1">
            <a:spLocks/>
          </p:cNvSpPr>
          <p:nvPr/>
        </p:nvSpPr>
        <p:spPr>
          <a:xfrm>
            <a:off x="936051" y="1102430"/>
            <a:ext cx="7117703" cy="3264977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Vamos voltar ao site do </a:t>
            </a:r>
            <a:r>
              <a:rPr 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Bootstrap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:</a:t>
            </a:r>
          </a:p>
        </p:txBody>
      </p:sp>
      <p:sp>
        <p:nvSpPr>
          <p:cNvPr id="4" name="TextBox 59">
            <a:extLst>
              <a:ext uri="{FF2B5EF4-FFF2-40B4-BE49-F238E27FC236}">
                <a16:creationId xmlns:a16="http://schemas.microsoft.com/office/drawing/2014/main" id="{1A69E4FC-51D8-4B74-AAB2-1EC28BD3490C}"/>
              </a:ext>
            </a:extLst>
          </p:cNvPr>
          <p:cNvSpPr txBox="1"/>
          <p:nvPr/>
        </p:nvSpPr>
        <p:spPr>
          <a:xfrm>
            <a:off x="936051" y="555773"/>
            <a:ext cx="7274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LIGANDO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</a:rPr>
              <a:t>COM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O FRONT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7574EA97-3E06-41A5-AABD-9A5962E01E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4354" y="1539677"/>
            <a:ext cx="6295292" cy="3419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856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6FB834F2-AEE4-4EAD-8CC0-5E556053056F}"/>
              </a:ext>
            </a:extLst>
          </p:cNvPr>
          <p:cNvSpPr txBox="1">
            <a:spLocks/>
          </p:cNvSpPr>
          <p:nvPr/>
        </p:nvSpPr>
        <p:spPr>
          <a:xfrm>
            <a:off x="936051" y="1102430"/>
            <a:ext cx="7117703" cy="3264977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E agora no “index.html”, vamos preparar para receber o código copiado:</a:t>
            </a:r>
          </a:p>
        </p:txBody>
      </p:sp>
      <p:sp>
        <p:nvSpPr>
          <p:cNvPr id="4" name="TextBox 59">
            <a:extLst>
              <a:ext uri="{FF2B5EF4-FFF2-40B4-BE49-F238E27FC236}">
                <a16:creationId xmlns:a16="http://schemas.microsoft.com/office/drawing/2014/main" id="{1A69E4FC-51D8-4B74-AAB2-1EC28BD3490C}"/>
              </a:ext>
            </a:extLst>
          </p:cNvPr>
          <p:cNvSpPr txBox="1"/>
          <p:nvPr/>
        </p:nvSpPr>
        <p:spPr>
          <a:xfrm>
            <a:off x="936051" y="555773"/>
            <a:ext cx="7274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LIGANDO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</a:rPr>
              <a:t>COM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O FRONT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419C292-CF56-427D-AE91-B2BB19197B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5355" y="1774301"/>
            <a:ext cx="5639093" cy="2593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936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6FB834F2-AEE4-4EAD-8CC0-5E556053056F}"/>
              </a:ext>
            </a:extLst>
          </p:cNvPr>
          <p:cNvSpPr txBox="1">
            <a:spLocks/>
          </p:cNvSpPr>
          <p:nvPr/>
        </p:nvSpPr>
        <p:spPr>
          <a:xfrm>
            <a:off x="936051" y="1102430"/>
            <a:ext cx="7117703" cy="3264977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E agora colamos o código:</a:t>
            </a:r>
          </a:p>
        </p:txBody>
      </p:sp>
      <p:sp>
        <p:nvSpPr>
          <p:cNvPr id="4" name="TextBox 59">
            <a:extLst>
              <a:ext uri="{FF2B5EF4-FFF2-40B4-BE49-F238E27FC236}">
                <a16:creationId xmlns:a16="http://schemas.microsoft.com/office/drawing/2014/main" id="{1A69E4FC-51D8-4B74-AAB2-1EC28BD3490C}"/>
              </a:ext>
            </a:extLst>
          </p:cNvPr>
          <p:cNvSpPr txBox="1"/>
          <p:nvPr/>
        </p:nvSpPr>
        <p:spPr>
          <a:xfrm>
            <a:off x="936051" y="555773"/>
            <a:ext cx="7274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LIGANDO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</a:rPr>
              <a:t>COM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O FRONT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427F5C76-0451-404D-A442-AAB79FD352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437" y="2000339"/>
            <a:ext cx="7294930" cy="1469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574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6FB834F2-AEE4-4EAD-8CC0-5E556053056F}"/>
              </a:ext>
            </a:extLst>
          </p:cNvPr>
          <p:cNvSpPr txBox="1">
            <a:spLocks/>
          </p:cNvSpPr>
          <p:nvPr/>
        </p:nvSpPr>
        <p:spPr>
          <a:xfrm>
            <a:off x="936051" y="1102430"/>
            <a:ext cx="7117703" cy="3264977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Podemos configurar alguns recursos conforme nossa aplicação requer:</a:t>
            </a:r>
          </a:p>
        </p:txBody>
      </p:sp>
      <p:sp>
        <p:nvSpPr>
          <p:cNvPr id="4" name="TextBox 59">
            <a:extLst>
              <a:ext uri="{FF2B5EF4-FFF2-40B4-BE49-F238E27FC236}">
                <a16:creationId xmlns:a16="http://schemas.microsoft.com/office/drawing/2014/main" id="{1A69E4FC-51D8-4B74-AAB2-1EC28BD3490C}"/>
              </a:ext>
            </a:extLst>
          </p:cNvPr>
          <p:cNvSpPr txBox="1"/>
          <p:nvPr/>
        </p:nvSpPr>
        <p:spPr>
          <a:xfrm>
            <a:off x="936051" y="555773"/>
            <a:ext cx="7274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LIGANDO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</a:rPr>
              <a:t>COM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O FRONT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EF9B932-BC38-4755-9F3B-91229B129B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472" y="1933333"/>
            <a:ext cx="7399056" cy="1603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407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6FB834F2-AEE4-4EAD-8CC0-5E556053056F}"/>
              </a:ext>
            </a:extLst>
          </p:cNvPr>
          <p:cNvSpPr txBox="1">
            <a:spLocks/>
          </p:cNvSpPr>
          <p:nvPr/>
        </p:nvSpPr>
        <p:spPr>
          <a:xfrm>
            <a:off x="936051" y="1102430"/>
            <a:ext cx="7117703" cy="3264977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Gere a entrada da senha para que fique assim:</a:t>
            </a:r>
          </a:p>
        </p:txBody>
      </p:sp>
      <p:sp>
        <p:nvSpPr>
          <p:cNvPr id="4" name="TextBox 59">
            <a:extLst>
              <a:ext uri="{FF2B5EF4-FFF2-40B4-BE49-F238E27FC236}">
                <a16:creationId xmlns:a16="http://schemas.microsoft.com/office/drawing/2014/main" id="{1A69E4FC-51D8-4B74-AAB2-1EC28BD3490C}"/>
              </a:ext>
            </a:extLst>
          </p:cNvPr>
          <p:cNvSpPr txBox="1"/>
          <p:nvPr/>
        </p:nvSpPr>
        <p:spPr>
          <a:xfrm>
            <a:off x="936051" y="555773"/>
            <a:ext cx="7274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LIGANDO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</a:rPr>
              <a:t>COM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O FRONT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32B4EDE-64E4-4C42-9AFB-65BEC3107F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051" y="1964735"/>
            <a:ext cx="6547961" cy="1540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945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979" y="739692"/>
            <a:ext cx="2046785" cy="239948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593272" y="1989356"/>
            <a:ext cx="595745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Medium"/>
              </a:rPr>
              <a:t>1. JPA - </a:t>
            </a:r>
            <a:endParaRPr lang="en-US" sz="3500" dirty="0">
              <a:solidFill>
                <a:srgbClr val="91A3AD"/>
              </a:solidFill>
              <a:latin typeface="Gotham HTF Medium"/>
              <a:cs typeface="Gotham HTF Medium"/>
            </a:endParaRPr>
          </a:p>
          <a:p>
            <a:pPr algn="ctr"/>
            <a:r>
              <a:rPr lang="en-US" sz="3500" dirty="0">
                <a:solidFill>
                  <a:srgbClr val="ED145B"/>
                </a:solidFill>
                <a:latin typeface="Gotham HTF" pitchFamily="50" charset="0"/>
                <a:cs typeface="Gotham HTF Medium"/>
              </a:rPr>
              <a:t>ATRIBUTOS DE REFERÊNCIA</a:t>
            </a:r>
            <a:endParaRPr lang="en-US" sz="3500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pic>
        <p:nvPicPr>
          <p:cNvPr id="11" name="Gráfico 10">
            <a:extLst>
              <a:ext uri="{FF2B5EF4-FFF2-40B4-BE49-F238E27FC236}">
                <a16:creationId xmlns:a16="http://schemas.microsoft.com/office/drawing/2014/main" id="{16E4B68E-89DD-4CDE-B093-AEFBCBC569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88572" y="2192778"/>
            <a:ext cx="2017354" cy="2382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710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6FB834F2-AEE4-4EAD-8CC0-5E556053056F}"/>
              </a:ext>
            </a:extLst>
          </p:cNvPr>
          <p:cNvSpPr txBox="1">
            <a:spLocks/>
          </p:cNvSpPr>
          <p:nvPr/>
        </p:nvSpPr>
        <p:spPr>
          <a:xfrm>
            <a:off x="936051" y="1102430"/>
            <a:ext cx="7117703" cy="3264977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Altere para que o código identifique os inputs com um id:</a:t>
            </a:r>
          </a:p>
        </p:txBody>
      </p:sp>
      <p:sp>
        <p:nvSpPr>
          <p:cNvPr id="4" name="TextBox 59">
            <a:extLst>
              <a:ext uri="{FF2B5EF4-FFF2-40B4-BE49-F238E27FC236}">
                <a16:creationId xmlns:a16="http://schemas.microsoft.com/office/drawing/2014/main" id="{1A69E4FC-51D8-4B74-AAB2-1EC28BD3490C}"/>
              </a:ext>
            </a:extLst>
          </p:cNvPr>
          <p:cNvSpPr txBox="1"/>
          <p:nvPr/>
        </p:nvSpPr>
        <p:spPr>
          <a:xfrm>
            <a:off x="936051" y="555773"/>
            <a:ext cx="7274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LIGANDO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</a:rPr>
              <a:t>COM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O FRONT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A315723B-0119-404C-AE4D-98C8F21BE4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4502" y="1618727"/>
            <a:ext cx="6400800" cy="3097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703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6FB834F2-AEE4-4EAD-8CC0-5E556053056F}"/>
              </a:ext>
            </a:extLst>
          </p:cNvPr>
          <p:cNvSpPr txBox="1">
            <a:spLocks/>
          </p:cNvSpPr>
          <p:nvPr/>
        </p:nvSpPr>
        <p:spPr>
          <a:xfrm>
            <a:off x="936051" y="1102430"/>
            <a:ext cx="7117703" cy="3264977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Volte para o site do </a:t>
            </a:r>
            <a:r>
              <a:rPr 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bootstrap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e copie o código para um botão, conforme abaixo:</a:t>
            </a:r>
          </a:p>
        </p:txBody>
      </p:sp>
      <p:sp>
        <p:nvSpPr>
          <p:cNvPr id="4" name="TextBox 59">
            <a:extLst>
              <a:ext uri="{FF2B5EF4-FFF2-40B4-BE49-F238E27FC236}">
                <a16:creationId xmlns:a16="http://schemas.microsoft.com/office/drawing/2014/main" id="{1A69E4FC-51D8-4B74-AAB2-1EC28BD3490C}"/>
              </a:ext>
            </a:extLst>
          </p:cNvPr>
          <p:cNvSpPr txBox="1"/>
          <p:nvPr/>
        </p:nvSpPr>
        <p:spPr>
          <a:xfrm>
            <a:off x="936051" y="555773"/>
            <a:ext cx="7274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LIGANDO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</a:rPr>
              <a:t>COM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O FRONT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590F3869-790E-4666-98EF-CB687FBA75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1881" y="3182286"/>
            <a:ext cx="3470430" cy="1875049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D8D51C2B-C16B-4316-AD83-6D9C25F3A1F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476"/>
          <a:stretch/>
        </p:blipFill>
        <p:spPr>
          <a:xfrm>
            <a:off x="1052512" y="1620186"/>
            <a:ext cx="7038975" cy="156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436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6FB834F2-AEE4-4EAD-8CC0-5E556053056F}"/>
              </a:ext>
            </a:extLst>
          </p:cNvPr>
          <p:cNvSpPr txBox="1">
            <a:spLocks/>
          </p:cNvSpPr>
          <p:nvPr/>
        </p:nvSpPr>
        <p:spPr>
          <a:xfrm>
            <a:off x="936051" y="1102430"/>
            <a:ext cx="7117703" cy="3264977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Crie um arquivo “login.js” dentro do diretório da sua pagina index.html, e digite o código abaixo na página:</a:t>
            </a:r>
          </a:p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  <p:sp>
        <p:nvSpPr>
          <p:cNvPr id="4" name="TextBox 59">
            <a:extLst>
              <a:ext uri="{FF2B5EF4-FFF2-40B4-BE49-F238E27FC236}">
                <a16:creationId xmlns:a16="http://schemas.microsoft.com/office/drawing/2014/main" id="{1A69E4FC-51D8-4B74-AAB2-1EC28BD3490C}"/>
              </a:ext>
            </a:extLst>
          </p:cNvPr>
          <p:cNvSpPr txBox="1"/>
          <p:nvPr/>
        </p:nvSpPr>
        <p:spPr>
          <a:xfrm>
            <a:off x="936051" y="555773"/>
            <a:ext cx="7274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LIGANDO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</a:rPr>
              <a:t>COM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O FRONT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12BBDA73-0EE7-4688-B630-55A2177447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051" y="1802719"/>
            <a:ext cx="7657439" cy="2789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939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6FB834F2-AEE4-4EAD-8CC0-5E556053056F}"/>
              </a:ext>
            </a:extLst>
          </p:cNvPr>
          <p:cNvSpPr txBox="1">
            <a:spLocks/>
          </p:cNvSpPr>
          <p:nvPr/>
        </p:nvSpPr>
        <p:spPr>
          <a:xfrm>
            <a:off x="936051" y="1102430"/>
            <a:ext cx="7117703" cy="3264977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Vamos definir os </a:t>
            </a:r>
            <a:r>
              <a:rPr 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id´s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para os </a:t>
            </a:r>
            <a:r>
              <a:rPr 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input´s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, conforme abaixo:</a:t>
            </a:r>
          </a:p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  <p:sp>
        <p:nvSpPr>
          <p:cNvPr id="4" name="TextBox 59">
            <a:extLst>
              <a:ext uri="{FF2B5EF4-FFF2-40B4-BE49-F238E27FC236}">
                <a16:creationId xmlns:a16="http://schemas.microsoft.com/office/drawing/2014/main" id="{1A69E4FC-51D8-4B74-AAB2-1EC28BD3490C}"/>
              </a:ext>
            </a:extLst>
          </p:cNvPr>
          <p:cNvSpPr txBox="1"/>
          <p:nvPr/>
        </p:nvSpPr>
        <p:spPr>
          <a:xfrm>
            <a:off x="936051" y="555773"/>
            <a:ext cx="7274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LIGANDO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</a:rPr>
              <a:t>COM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O FRONT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B66C41E0-005C-44D5-A4C6-6CA199544C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0344" y="1710830"/>
            <a:ext cx="5529115" cy="3341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44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6FB834F2-AEE4-4EAD-8CC0-5E556053056F}"/>
              </a:ext>
            </a:extLst>
          </p:cNvPr>
          <p:cNvSpPr txBox="1">
            <a:spLocks/>
          </p:cNvSpPr>
          <p:nvPr/>
        </p:nvSpPr>
        <p:spPr>
          <a:xfrm>
            <a:off x="936051" y="1102430"/>
            <a:ext cx="7117703" cy="3264977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Dentro do arquivo “login.js” digite:</a:t>
            </a:r>
          </a:p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E acrescente no seu botão a chamada para esta função, em seguida teste a sua página:</a:t>
            </a:r>
          </a:p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  <p:sp>
        <p:nvSpPr>
          <p:cNvPr id="4" name="TextBox 59">
            <a:extLst>
              <a:ext uri="{FF2B5EF4-FFF2-40B4-BE49-F238E27FC236}">
                <a16:creationId xmlns:a16="http://schemas.microsoft.com/office/drawing/2014/main" id="{1A69E4FC-51D8-4B74-AAB2-1EC28BD3490C}"/>
              </a:ext>
            </a:extLst>
          </p:cNvPr>
          <p:cNvSpPr txBox="1"/>
          <p:nvPr/>
        </p:nvSpPr>
        <p:spPr>
          <a:xfrm>
            <a:off x="936051" y="555773"/>
            <a:ext cx="7274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LIGANDO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</a:rPr>
              <a:t>COM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O FRONT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D1F50AF3-290C-4BDE-8EA8-1C1C14D438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203" y="3555665"/>
            <a:ext cx="7117703" cy="1085324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C992617D-DA5A-4FAB-B834-0E129ABDFA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0246" y="1461098"/>
            <a:ext cx="6159033" cy="143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007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6FB834F2-AEE4-4EAD-8CC0-5E556053056F}"/>
              </a:ext>
            </a:extLst>
          </p:cNvPr>
          <p:cNvSpPr txBox="1">
            <a:spLocks/>
          </p:cNvSpPr>
          <p:nvPr/>
        </p:nvSpPr>
        <p:spPr>
          <a:xfrm>
            <a:off x="936051" y="1102430"/>
            <a:ext cx="7117703" cy="3264977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Vamos conhecer uma nova API, digite no Google conforme abaixo:</a:t>
            </a:r>
          </a:p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  <p:sp>
        <p:nvSpPr>
          <p:cNvPr id="4" name="TextBox 59">
            <a:extLst>
              <a:ext uri="{FF2B5EF4-FFF2-40B4-BE49-F238E27FC236}">
                <a16:creationId xmlns:a16="http://schemas.microsoft.com/office/drawing/2014/main" id="{1A69E4FC-51D8-4B74-AAB2-1EC28BD3490C}"/>
              </a:ext>
            </a:extLst>
          </p:cNvPr>
          <p:cNvSpPr txBox="1"/>
          <p:nvPr/>
        </p:nvSpPr>
        <p:spPr>
          <a:xfrm>
            <a:off x="936051" y="555773"/>
            <a:ext cx="7274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LIGANDO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</a:rPr>
              <a:t>COM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O FRONT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AE2E4165-9C5D-42BF-945E-97B624A3C7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480" y="1723784"/>
            <a:ext cx="7340844" cy="2643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433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6FB834F2-AEE4-4EAD-8CC0-5E556053056F}"/>
              </a:ext>
            </a:extLst>
          </p:cNvPr>
          <p:cNvSpPr txBox="1">
            <a:spLocks/>
          </p:cNvSpPr>
          <p:nvPr/>
        </p:nvSpPr>
        <p:spPr>
          <a:xfrm>
            <a:off x="936051" y="1102430"/>
            <a:ext cx="7117703" cy="3264977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Vamos conhecer uma nova API, digite no Google conforme abaixo:</a:t>
            </a:r>
          </a:p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  <p:sp>
        <p:nvSpPr>
          <p:cNvPr id="4" name="TextBox 59">
            <a:extLst>
              <a:ext uri="{FF2B5EF4-FFF2-40B4-BE49-F238E27FC236}">
                <a16:creationId xmlns:a16="http://schemas.microsoft.com/office/drawing/2014/main" id="{1A69E4FC-51D8-4B74-AAB2-1EC28BD3490C}"/>
              </a:ext>
            </a:extLst>
          </p:cNvPr>
          <p:cNvSpPr txBox="1"/>
          <p:nvPr/>
        </p:nvSpPr>
        <p:spPr>
          <a:xfrm>
            <a:off x="936051" y="555773"/>
            <a:ext cx="7274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LIGANDO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</a:rPr>
              <a:t>COM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O FRONT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8926650-F1F1-4AC0-B576-B61935E5E6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4551" y="1582615"/>
            <a:ext cx="6080701" cy="3467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502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6FB834F2-AEE4-4EAD-8CC0-5E556053056F}"/>
              </a:ext>
            </a:extLst>
          </p:cNvPr>
          <p:cNvSpPr txBox="1">
            <a:spLocks/>
          </p:cNvSpPr>
          <p:nvPr/>
        </p:nvSpPr>
        <p:spPr>
          <a:xfrm>
            <a:off x="936051" y="1102430"/>
            <a:ext cx="7117703" cy="3264977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Voltando ao arquivo “funcoes.js”, </a:t>
            </a:r>
          </a:p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digite o código ao lado e teste</a:t>
            </a:r>
          </a:p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sua página.</a:t>
            </a:r>
          </a:p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  <p:sp>
        <p:nvSpPr>
          <p:cNvPr id="4" name="TextBox 59">
            <a:extLst>
              <a:ext uri="{FF2B5EF4-FFF2-40B4-BE49-F238E27FC236}">
                <a16:creationId xmlns:a16="http://schemas.microsoft.com/office/drawing/2014/main" id="{1A69E4FC-51D8-4B74-AAB2-1EC28BD3490C}"/>
              </a:ext>
            </a:extLst>
          </p:cNvPr>
          <p:cNvSpPr txBox="1"/>
          <p:nvPr/>
        </p:nvSpPr>
        <p:spPr>
          <a:xfrm>
            <a:off x="936051" y="555773"/>
            <a:ext cx="7274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LIGANDO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</a:rPr>
              <a:t>COM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O FRONT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5BA354E9-9A77-466D-9266-FBCAE754D4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1920" y="555773"/>
            <a:ext cx="4509317" cy="4223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73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6FB834F2-AEE4-4EAD-8CC0-5E556053056F}"/>
              </a:ext>
            </a:extLst>
          </p:cNvPr>
          <p:cNvSpPr txBox="1">
            <a:spLocks/>
          </p:cNvSpPr>
          <p:nvPr/>
        </p:nvSpPr>
        <p:spPr>
          <a:xfrm>
            <a:off x="936051" y="1102430"/>
            <a:ext cx="7117703" cy="3264977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Bora, fazer o nosso sistema logar... Vamos criar novos arquivos...</a:t>
            </a:r>
          </a:p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1º Crie um diretório “</a:t>
            </a:r>
            <a:r>
              <a:rPr 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images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” dentro do diretório onde está usa página, e insira nela algumas fotos para os usuários.</a:t>
            </a:r>
          </a:p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2º Relacione estas imagens com o campo “foto” dos usuários que estão cadastrados no banco de dados.</a:t>
            </a:r>
          </a:p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3º Crie o arquivo </a:t>
            </a: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usuario.html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, e digite o seguinte código:</a:t>
            </a:r>
          </a:p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  <p:sp>
        <p:nvSpPr>
          <p:cNvPr id="4" name="TextBox 59">
            <a:extLst>
              <a:ext uri="{FF2B5EF4-FFF2-40B4-BE49-F238E27FC236}">
                <a16:creationId xmlns:a16="http://schemas.microsoft.com/office/drawing/2014/main" id="{1A69E4FC-51D8-4B74-AAB2-1EC28BD3490C}"/>
              </a:ext>
            </a:extLst>
          </p:cNvPr>
          <p:cNvSpPr txBox="1"/>
          <p:nvPr/>
        </p:nvSpPr>
        <p:spPr>
          <a:xfrm>
            <a:off x="936051" y="555773"/>
            <a:ext cx="7274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LIGANDO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</a:rPr>
              <a:t>COM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O FRONT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</p:spTree>
    <p:extLst>
      <p:ext uri="{BB962C8B-B14F-4D97-AF65-F5344CB8AC3E}">
        <p14:creationId xmlns:p14="http://schemas.microsoft.com/office/powerpoint/2010/main" val="1200037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6FB834F2-AEE4-4EAD-8CC0-5E556053056F}"/>
              </a:ext>
            </a:extLst>
          </p:cNvPr>
          <p:cNvSpPr txBox="1">
            <a:spLocks/>
          </p:cNvSpPr>
          <p:nvPr/>
        </p:nvSpPr>
        <p:spPr>
          <a:xfrm>
            <a:off x="936051" y="1102430"/>
            <a:ext cx="7117703" cy="3264977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Vamos começar atualizando o nosso Login:</a:t>
            </a:r>
          </a:p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  <p:sp>
        <p:nvSpPr>
          <p:cNvPr id="4" name="TextBox 59">
            <a:extLst>
              <a:ext uri="{FF2B5EF4-FFF2-40B4-BE49-F238E27FC236}">
                <a16:creationId xmlns:a16="http://schemas.microsoft.com/office/drawing/2014/main" id="{1A69E4FC-51D8-4B74-AAB2-1EC28BD3490C}"/>
              </a:ext>
            </a:extLst>
          </p:cNvPr>
          <p:cNvSpPr txBox="1"/>
          <p:nvPr/>
        </p:nvSpPr>
        <p:spPr>
          <a:xfrm>
            <a:off x="936051" y="555773"/>
            <a:ext cx="7274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LIGANDO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</a:rPr>
              <a:t>COM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O FRONT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88C58CE2-9122-46FC-BFA0-20E4D38917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406" y="1706153"/>
            <a:ext cx="8443774" cy="2838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042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6FB834F2-AEE4-4EAD-8CC0-5E556053056F}"/>
              </a:ext>
            </a:extLst>
          </p:cNvPr>
          <p:cNvSpPr txBox="1">
            <a:spLocks/>
          </p:cNvSpPr>
          <p:nvPr/>
        </p:nvSpPr>
        <p:spPr>
          <a:xfrm>
            <a:off x="936051" y="1102430"/>
            <a:ext cx="7117703" cy="3264977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Vamos relembrar com base nos nossos diagramas:</a:t>
            </a:r>
          </a:p>
        </p:txBody>
      </p:sp>
      <p:sp>
        <p:nvSpPr>
          <p:cNvPr id="4" name="TextBox 59">
            <a:extLst>
              <a:ext uri="{FF2B5EF4-FFF2-40B4-BE49-F238E27FC236}">
                <a16:creationId xmlns:a16="http://schemas.microsoft.com/office/drawing/2014/main" id="{1A69E4FC-51D8-4B74-AAB2-1EC28BD3490C}"/>
              </a:ext>
            </a:extLst>
          </p:cNvPr>
          <p:cNvSpPr txBox="1"/>
          <p:nvPr/>
        </p:nvSpPr>
        <p:spPr>
          <a:xfrm>
            <a:off x="936051" y="555773"/>
            <a:ext cx="7274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JPA –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ATRIBUTOS DE REFERÊNCIA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BC5BCAF3-4FE7-4582-83FF-E50B063182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1810" y="1509007"/>
            <a:ext cx="6619875" cy="1628775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D2F11C42-47E8-41A9-ABD7-0B09EE3359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0256" y="3195204"/>
            <a:ext cx="5482150" cy="1854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306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6FB834F2-AEE4-4EAD-8CC0-5E556053056F}"/>
              </a:ext>
            </a:extLst>
          </p:cNvPr>
          <p:cNvSpPr txBox="1">
            <a:spLocks/>
          </p:cNvSpPr>
          <p:nvPr/>
        </p:nvSpPr>
        <p:spPr>
          <a:xfrm>
            <a:off x="936051" y="1102430"/>
            <a:ext cx="7117703" cy="3264977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Usuario.html</a:t>
            </a:r>
          </a:p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  <p:sp>
        <p:nvSpPr>
          <p:cNvPr id="4" name="TextBox 59">
            <a:extLst>
              <a:ext uri="{FF2B5EF4-FFF2-40B4-BE49-F238E27FC236}">
                <a16:creationId xmlns:a16="http://schemas.microsoft.com/office/drawing/2014/main" id="{1A69E4FC-51D8-4B74-AAB2-1EC28BD3490C}"/>
              </a:ext>
            </a:extLst>
          </p:cNvPr>
          <p:cNvSpPr txBox="1"/>
          <p:nvPr/>
        </p:nvSpPr>
        <p:spPr>
          <a:xfrm>
            <a:off x="936051" y="555773"/>
            <a:ext cx="7274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LIGANDO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</a:rPr>
              <a:t>COM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O FRONT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8F5D6603-16C8-429F-8170-C002FFEBA1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7080" y="0"/>
            <a:ext cx="5836920" cy="5309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798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6FB834F2-AEE4-4EAD-8CC0-5E556053056F}"/>
              </a:ext>
            </a:extLst>
          </p:cNvPr>
          <p:cNvSpPr txBox="1">
            <a:spLocks/>
          </p:cNvSpPr>
          <p:nvPr/>
        </p:nvSpPr>
        <p:spPr>
          <a:xfrm>
            <a:off x="936051" y="1102430"/>
            <a:ext cx="7117703" cy="3264977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Usuario.js</a:t>
            </a:r>
          </a:p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  <p:sp>
        <p:nvSpPr>
          <p:cNvPr id="4" name="TextBox 59">
            <a:extLst>
              <a:ext uri="{FF2B5EF4-FFF2-40B4-BE49-F238E27FC236}">
                <a16:creationId xmlns:a16="http://schemas.microsoft.com/office/drawing/2014/main" id="{1A69E4FC-51D8-4B74-AAB2-1EC28BD3490C}"/>
              </a:ext>
            </a:extLst>
          </p:cNvPr>
          <p:cNvSpPr txBox="1"/>
          <p:nvPr/>
        </p:nvSpPr>
        <p:spPr>
          <a:xfrm>
            <a:off x="936051" y="555773"/>
            <a:ext cx="7274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LIGANDO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</a:rPr>
              <a:t>COM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O FRONT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8CCF885-0AD8-4066-B569-36715ACF8C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42813"/>
            <a:ext cx="9144000" cy="2949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104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6FB834F2-AEE4-4EAD-8CC0-5E556053056F}"/>
              </a:ext>
            </a:extLst>
          </p:cNvPr>
          <p:cNvSpPr txBox="1">
            <a:spLocks/>
          </p:cNvSpPr>
          <p:nvPr/>
        </p:nvSpPr>
        <p:spPr>
          <a:xfrm>
            <a:off x="936051" y="941642"/>
            <a:ext cx="7117703" cy="3264977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buClr>
                <a:srgbClr val="ED145B"/>
              </a:buClr>
              <a:buSzPct val="80000"/>
              <a:buNone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Vamos apresentar na tela usuário, as musicas lançamentos ou não, para isso realizaremos as seguintes mudanças no código da pagina “</a:t>
            </a: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usuario.html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”</a:t>
            </a:r>
          </a:p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  <p:sp>
        <p:nvSpPr>
          <p:cNvPr id="4" name="TextBox 59">
            <a:extLst>
              <a:ext uri="{FF2B5EF4-FFF2-40B4-BE49-F238E27FC236}">
                <a16:creationId xmlns:a16="http://schemas.microsoft.com/office/drawing/2014/main" id="{1A69E4FC-51D8-4B74-AAB2-1EC28BD3490C}"/>
              </a:ext>
            </a:extLst>
          </p:cNvPr>
          <p:cNvSpPr txBox="1"/>
          <p:nvPr/>
        </p:nvSpPr>
        <p:spPr>
          <a:xfrm>
            <a:off x="936051" y="555773"/>
            <a:ext cx="7274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LIGANDO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</a:rPr>
              <a:t>COM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O FRONT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</p:spTree>
    <p:extLst>
      <p:ext uri="{BB962C8B-B14F-4D97-AF65-F5344CB8AC3E}">
        <p14:creationId xmlns:p14="http://schemas.microsoft.com/office/powerpoint/2010/main" val="1094446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59">
            <a:extLst>
              <a:ext uri="{FF2B5EF4-FFF2-40B4-BE49-F238E27FC236}">
                <a16:creationId xmlns:a16="http://schemas.microsoft.com/office/drawing/2014/main" id="{1A69E4FC-51D8-4B74-AAB2-1EC28BD3490C}"/>
              </a:ext>
            </a:extLst>
          </p:cNvPr>
          <p:cNvSpPr txBox="1"/>
          <p:nvPr/>
        </p:nvSpPr>
        <p:spPr>
          <a:xfrm>
            <a:off x="936051" y="555773"/>
            <a:ext cx="7274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LIGANDO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</a:rPr>
              <a:t>COM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O FRONT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851E168B-4DBE-451F-AAB0-8B8050E8C4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9144000" cy="5148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7943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6FB834F2-AEE4-4EAD-8CC0-5E556053056F}"/>
              </a:ext>
            </a:extLst>
          </p:cNvPr>
          <p:cNvSpPr txBox="1">
            <a:spLocks/>
          </p:cNvSpPr>
          <p:nvPr/>
        </p:nvSpPr>
        <p:spPr>
          <a:xfrm>
            <a:off x="936051" y="941642"/>
            <a:ext cx="7117703" cy="3264977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buClr>
                <a:srgbClr val="ED145B"/>
              </a:buClr>
              <a:buSzPct val="80000"/>
              <a:buNone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Agora vamos para o </a:t>
            </a:r>
            <a:r>
              <a:rPr 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back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</a:t>
            </a:r>
            <a:r>
              <a:rPr 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end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, precisaremos criar no </a:t>
            </a:r>
            <a:r>
              <a:rPr lang="pt-BR" sz="1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MusicaDAO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:</a:t>
            </a:r>
          </a:p>
          <a:p>
            <a:pPr marL="0" lvl="1" indent="0">
              <a:buClr>
                <a:srgbClr val="ED145B"/>
              </a:buClr>
              <a:buSzPct val="80000"/>
              <a:buNone/>
              <a:defRPr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buClr>
                <a:srgbClr val="ED145B"/>
              </a:buClr>
              <a:buSzPct val="80000"/>
              <a:buNone/>
              <a:defRPr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buClr>
                <a:srgbClr val="ED145B"/>
              </a:buClr>
              <a:buSzPct val="80000"/>
              <a:buNone/>
              <a:defRPr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buClr>
                <a:srgbClr val="ED145B"/>
              </a:buClr>
              <a:buSzPct val="80000"/>
              <a:buNone/>
              <a:defRPr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buClr>
                <a:srgbClr val="ED145B"/>
              </a:buClr>
              <a:buSzPct val="80000"/>
              <a:buNone/>
              <a:defRPr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buClr>
                <a:srgbClr val="ED145B"/>
              </a:buClr>
              <a:buSzPct val="80000"/>
              <a:buNone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No </a:t>
            </a:r>
            <a:r>
              <a:rPr lang="pt-BR" sz="1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MusicaController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:</a:t>
            </a:r>
          </a:p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  <p:sp>
        <p:nvSpPr>
          <p:cNvPr id="4" name="TextBox 59">
            <a:extLst>
              <a:ext uri="{FF2B5EF4-FFF2-40B4-BE49-F238E27FC236}">
                <a16:creationId xmlns:a16="http://schemas.microsoft.com/office/drawing/2014/main" id="{1A69E4FC-51D8-4B74-AAB2-1EC28BD3490C}"/>
              </a:ext>
            </a:extLst>
          </p:cNvPr>
          <p:cNvSpPr txBox="1"/>
          <p:nvPr/>
        </p:nvSpPr>
        <p:spPr>
          <a:xfrm>
            <a:off x="936051" y="555773"/>
            <a:ext cx="7274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LIGANDO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</a:rPr>
              <a:t>COM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O FRONT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C4C6E1A0-012A-4090-9E34-637E23B72A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051" y="1380963"/>
            <a:ext cx="7529769" cy="877573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96FFD7B5-2A4D-48FA-BB24-8A6E2F801A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680" y="2889727"/>
            <a:ext cx="7985760" cy="2131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2032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6FB834F2-AEE4-4EAD-8CC0-5E556053056F}"/>
              </a:ext>
            </a:extLst>
          </p:cNvPr>
          <p:cNvSpPr txBox="1">
            <a:spLocks/>
          </p:cNvSpPr>
          <p:nvPr/>
        </p:nvSpPr>
        <p:spPr>
          <a:xfrm>
            <a:off x="936051" y="941642"/>
            <a:ext cx="7117703" cy="3264977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buClr>
                <a:srgbClr val="ED145B"/>
              </a:buClr>
              <a:buSzPct val="80000"/>
              <a:buNone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Agora vamos para o arquivo “usuario.js” e vamos acrescentar duas funções:</a:t>
            </a:r>
          </a:p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  <p:sp>
        <p:nvSpPr>
          <p:cNvPr id="4" name="TextBox 59">
            <a:extLst>
              <a:ext uri="{FF2B5EF4-FFF2-40B4-BE49-F238E27FC236}">
                <a16:creationId xmlns:a16="http://schemas.microsoft.com/office/drawing/2014/main" id="{1A69E4FC-51D8-4B74-AAB2-1EC28BD3490C}"/>
              </a:ext>
            </a:extLst>
          </p:cNvPr>
          <p:cNvSpPr txBox="1"/>
          <p:nvPr/>
        </p:nvSpPr>
        <p:spPr>
          <a:xfrm>
            <a:off x="936051" y="555773"/>
            <a:ext cx="7274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LIGANDO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</a:rPr>
              <a:t>COM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O FRONT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903488F0-9A08-4D23-A5AD-6DDB750BD5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1272540"/>
            <a:ext cx="8016240" cy="3804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3179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6FB834F2-AEE4-4EAD-8CC0-5E556053056F}"/>
              </a:ext>
            </a:extLst>
          </p:cNvPr>
          <p:cNvSpPr txBox="1">
            <a:spLocks/>
          </p:cNvSpPr>
          <p:nvPr/>
        </p:nvSpPr>
        <p:spPr>
          <a:xfrm>
            <a:off x="936051" y="941642"/>
            <a:ext cx="7117703" cy="3264977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buClr>
                <a:srgbClr val="ED145B"/>
              </a:buClr>
              <a:buSzPct val="80000"/>
              <a:buNone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Segunda função:</a:t>
            </a:r>
          </a:p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  <p:sp>
        <p:nvSpPr>
          <p:cNvPr id="4" name="TextBox 59">
            <a:extLst>
              <a:ext uri="{FF2B5EF4-FFF2-40B4-BE49-F238E27FC236}">
                <a16:creationId xmlns:a16="http://schemas.microsoft.com/office/drawing/2014/main" id="{1A69E4FC-51D8-4B74-AAB2-1EC28BD3490C}"/>
              </a:ext>
            </a:extLst>
          </p:cNvPr>
          <p:cNvSpPr txBox="1"/>
          <p:nvPr/>
        </p:nvSpPr>
        <p:spPr>
          <a:xfrm>
            <a:off x="936051" y="555773"/>
            <a:ext cx="7274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LIGANDO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</a:rPr>
              <a:t>COM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O FRONT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7B301C45-4D72-458C-B7B1-1BCDF2CA2B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9144000" cy="5073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9716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6FB834F2-AEE4-4EAD-8CC0-5E556053056F}"/>
              </a:ext>
            </a:extLst>
          </p:cNvPr>
          <p:cNvSpPr txBox="1">
            <a:spLocks/>
          </p:cNvSpPr>
          <p:nvPr/>
        </p:nvSpPr>
        <p:spPr>
          <a:xfrm>
            <a:off x="936051" y="941642"/>
            <a:ext cx="7117703" cy="3264977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buClr>
                <a:srgbClr val="ED145B"/>
              </a:buClr>
              <a:buSzPct val="80000"/>
              <a:buNone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Teremos uma página similar a página abaixo:</a:t>
            </a:r>
          </a:p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  <p:sp>
        <p:nvSpPr>
          <p:cNvPr id="4" name="TextBox 59">
            <a:extLst>
              <a:ext uri="{FF2B5EF4-FFF2-40B4-BE49-F238E27FC236}">
                <a16:creationId xmlns:a16="http://schemas.microsoft.com/office/drawing/2014/main" id="{1A69E4FC-51D8-4B74-AAB2-1EC28BD3490C}"/>
              </a:ext>
            </a:extLst>
          </p:cNvPr>
          <p:cNvSpPr txBox="1"/>
          <p:nvPr/>
        </p:nvSpPr>
        <p:spPr>
          <a:xfrm>
            <a:off x="936051" y="555773"/>
            <a:ext cx="7274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LIGANDO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</a:rPr>
              <a:t>COM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O FRONT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048D85D6-3550-4EC6-B3E0-4B0C1BE2FF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051" y="1325408"/>
            <a:ext cx="6972300" cy="3267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603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6FB834F2-AEE4-4EAD-8CC0-5E556053056F}"/>
              </a:ext>
            </a:extLst>
          </p:cNvPr>
          <p:cNvSpPr txBox="1">
            <a:spLocks/>
          </p:cNvSpPr>
          <p:nvPr/>
        </p:nvSpPr>
        <p:spPr>
          <a:xfrm>
            <a:off x="936051" y="1102430"/>
            <a:ext cx="7117703" cy="3264977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Teste sua aplicação.</a:t>
            </a:r>
          </a:p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DESAFIO: </a:t>
            </a:r>
            <a:r>
              <a:rPr lang="pt-BR" sz="1400" b="1" dirty="0">
                <a:solidFill>
                  <a:srgbClr val="FF0000"/>
                </a:solidFill>
                <a:latin typeface="Gotham HTF Light" pitchFamily="50" charset="0"/>
              </a:rPr>
              <a:t>Crie um botão </a:t>
            </a: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na tela do </a:t>
            </a:r>
            <a:r>
              <a:rPr lang="pt-BR" sz="1400" b="1" dirty="0">
                <a:solidFill>
                  <a:srgbClr val="FF0000"/>
                </a:solidFill>
                <a:latin typeface="Gotham HTF Light" pitchFamily="50" charset="0"/>
              </a:rPr>
              <a:t>usuário</a:t>
            </a: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, que permita ir para a página “artista.html”, monte um visual como o abaixo:</a:t>
            </a:r>
          </a:p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  <p:sp>
        <p:nvSpPr>
          <p:cNvPr id="4" name="TextBox 59">
            <a:extLst>
              <a:ext uri="{FF2B5EF4-FFF2-40B4-BE49-F238E27FC236}">
                <a16:creationId xmlns:a16="http://schemas.microsoft.com/office/drawing/2014/main" id="{1A69E4FC-51D8-4B74-AAB2-1EC28BD3490C}"/>
              </a:ext>
            </a:extLst>
          </p:cNvPr>
          <p:cNvSpPr txBox="1"/>
          <p:nvPr/>
        </p:nvSpPr>
        <p:spPr>
          <a:xfrm>
            <a:off x="936051" y="555773"/>
            <a:ext cx="7274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LIGANDO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</a:rPr>
              <a:t>COM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O FRONT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C6C7B8AA-AC55-4CA4-930D-699154E3C1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" y="2164862"/>
            <a:ext cx="8991600" cy="2144418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5667E97F-484D-4F60-84A2-F24CEF5854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9520" y="176724"/>
            <a:ext cx="5219700" cy="1208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9560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6FB834F2-AEE4-4EAD-8CC0-5E556053056F}"/>
              </a:ext>
            </a:extLst>
          </p:cNvPr>
          <p:cNvSpPr txBox="1">
            <a:spLocks/>
          </p:cNvSpPr>
          <p:nvPr/>
        </p:nvSpPr>
        <p:spPr>
          <a:xfrm>
            <a:off x="936051" y="1102430"/>
            <a:ext cx="7117703" cy="3264977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Código “artista.html”</a:t>
            </a:r>
            <a:endParaRPr lang="pt-BR" sz="1400" b="1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  <p:sp>
        <p:nvSpPr>
          <p:cNvPr id="4" name="TextBox 59">
            <a:extLst>
              <a:ext uri="{FF2B5EF4-FFF2-40B4-BE49-F238E27FC236}">
                <a16:creationId xmlns:a16="http://schemas.microsoft.com/office/drawing/2014/main" id="{1A69E4FC-51D8-4B74-AAB2-1EC28BD3490C}"/>
              </a:ext>
            </a:extLst>
          </p:cNvPr>
          <p:cNvSpPr txBox="1"/>
          <p:nvPr/>
        </p:nvSpPr>
        <p:spPr>
          <a:xfrm>
            <a:off x="936051" y="555773"/>
            <a:ext cx="7274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LIGANDO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</a:rPr>
              <a:t>COM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O FRONT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22DAD885-82E5-4593-A5D0-F0E4AE78CA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9090660" cy="5148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3766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6FB834F2-AEE4-4EAD-8CC0-5E556053056F}"/>
              </a:ext>
            </a:extLst>
          </p:cNvPr>
          <p:cNvSpPr txBox="1">
            <a:spLocks/>
          </p:cNvSpPr>
          <p:nvPr/>
        </p:nvSpPr>
        <p:spPr>
          <a:xfrm>
            <a:off x="936051" y="1327513"/>
            <a:ext cx="7117703" cy="3264977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Então agora...... “VOCÊ PROGRAMA”!!!!</a:t>
            </a:r>
          </a:p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Vamos começar criando a nossa</a:t>
            </a:r>
          </a:p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r>
              <a:rPr 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Model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: </a:t>
            </a:r>
            <a:r>
              <a:rPr lang="pt-BR" sz="1400" dirty="0">
                <a:solidFill>
                  <a:srgbClr val="FF417F"/>
                </a:solidFill>
                <a:latin typeface="Gotham HTF Light" pitchFamily="50" charset="0"/>
              </a:rPr>
              <a:t>Musica</a:t>
            </a:r>
          </a:p>
        </p:txBody>
      </p:sp>
      <p:sp>
        <p:nvSpPr>
          <p:cNvPr id="6" name="TextBox 59">
            <a:extLst>
              <a:ext uri="{FF2B5EF4-FFF2-40B4-BE49-F238E27FC236}">
                <a16:creationId xmlns:a16="http://schemas.microsoft.com/office/drawing/2014/main" id="{5397633E-C1C6-4C4D-B9B3-396A73A8EB69}"/>
              </a:ext>
            </a:extLst>
          </p:cNvPr>
          <p:cNvSpPr txBox="1"/>
          <p:nvPr/>
        </p:nvSpPr>
        <p:spPr>
          <a:xfrm>
            <a:off x="936051" y="555773"/>
            <a:ext cx="7274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JPA –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ATRIBUTOS DE REFERÊNCIA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pic>
        <p:nvPicPr>
          <p:cNvPr id="1026" name="Picture 2" descr="The Avengers VS The Hulk | Kvooka - Últimas Notícias de Goiás ...">
            <a:extLst>
              <a:ext uri="{FF2B5EF4-FFF2-40B4-BE49-F238E27FC236}">
                <a16:creationId xmlns:a16="http://schemas.microsoft.com/office/drawing/2014/main" id="{908AAAAB-9C18-4944-A94D-E7ACB1160E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5200" y="1246370"/>
            <a:ext cx="2373800" cy="3565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4242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6FB834F2-AEE4-4EAD-8CC0-5E556053056F}"/>
              </a:ext>
            </a:extLst>
          </p:cNvPr>
          <p:cNvSpPr txBox="1">
            <a:spLocks/>
          </p:cNvSpPr>
          <p:nvPr/>
        </p:nvSpPr>
        <p:spPr>
          <a:xfrm>
            <a:off x="936051" y="1102430"/>
            <a:ext cx="7117703" cy="3264977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Crie o arquivo “artista.js” e monte o código abaixo:</a:t>
            </a:r>
            <a:endParaRPr lang="pt-BR" sz="1400" b="1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  <p:sp>
        <p:nvSpPr>
          <p:cNvPr id="4" name="TextBox 59">
            <a:extLst>
              <a:ext uri="{FF2B5EF4-FFF2-40B4-BE49-F238E27FC236}">
                <a16:creationId xmlns:a16="http://schemas.microsoft.com/office/drawing/2014/main" id="{1A69E4FC-51D8-4B74-AAB2-1EC28BD3490C}"/>
              </a:ext>
            </a:extLst>
          </p:cNvPr>
          <p:cNvSpPr txBox="1"/>
          <p:nvPr/>
        </p:nvSpPr>
        <p:spPr>
          <a:xfrm>
            <a:off x="936051" y="555773"/>
            <a:ext cx="7274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LIGANDO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</a:rPr>
              <a:t>COM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O FRONT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42CAFE96-C73A-44A2-899A-28421689AA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1542955"/>
            <a:ext cx="6720840" cy="3486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6615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6FB834F2-AEE4-4EAD-8CC0-5E556053056F}"/>
              </a:ext>
            </a:extLst>
          </p:cNvPr>
          <p:cNvSpPr txBox="1">
            <a:spLocks/>
          </p:cNvSpPr>
          <p:nvPr/>
        </p:nvSpPr>
        <p:spPr>
          <a:xfrm>
            <a:off x="936051" y="1102430"/>
            <a:ext cx="7117703" cy="3264977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Continuação do “artista.js”:</a:t>
            </a:r>
            <a:endParaRPr lang="pt-BR" sz="1400" b="1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  <p:sp>
        <p:nvSpPr>
          <p:cNvPr id="4" name="TextBox 59">
            <a:extLst>
              <a:ext uri="{FF2B5EF4-FFF2-40B4-BE49-F238E27FC236}">
                <a16:creationId xmlns:a16="http://schemas.microsoft.com/office/drawing/2014/main" id="{1A69E4FC-51D8-4B74-AAB2-1EC28BD3490C}"/>
              </a:ext>
            </a:extLst>
          </p:cNvPr>
          <p:cNvSpPr txBox="1"/>
          <p:nvPr/>
        </p:nvSpPr>
        <p:spPr>
          <a:xfrm>
            <a:off x="936051" y="555773"/>
            <a:ext cx="7274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LIGANDO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</a:rPr>
              <a:t>COM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O FRONT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CD84C8D0-7D6D-4C38-8F34-1D349A0855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9144000" cy="5148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8435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6FB834F2-AEE4-4EAD-8CC0-5E556053056F}"/>
              </a:ext>
            </a:extLst>
          </p:cNvPr>
          <p:cNvSpPr txBox="1">
            <a:spLocks/>
          </p:cNvSpPr>
          <p:nvPr/>
        </p:nvSpPr>
        <p:spPr>
          <a:xfrm>
            <a:off x="936051" y="1102430"/>
            <a:ext cx="7117703" cy="3264977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Continuação do “artista.js”:</a:t>
            </a:r>
            <a:endParaRPr lang="pt-BR" sz="1400" b="1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  <p:sp>
        <p:nvSpPr>
          <p:cNvPr id="4" name="TextBox 59">
            <a:extLst>
              <a:ext uri="{FF2B5EF4-FFF2-40B4-BE49-F238E27FC236}">
                <a16:creationId xmlns:a16="http://schemas.microsoft.com/office/drawing/2014/main" id="{1A69E4FC-51D8-4B74-AAB2-1EC28BD3490C}"/>
              </a:ext>
            </a:extLst>
          </p:cNvPr>
          <p:cNvSpPr txBox="1"/>
          <p:nvPr/>
        </p:nvSpPr>
        <p:spPr>
          <a:xfrm>
            <a:off x="936051" y="555773"/>
            <a:ext cx="7274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LIGANDO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</a:rPr>
              <a:t>COM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O FRONT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92B08B1B-3A91-447E-BD35-710BCB8626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9144000" cy="5148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5620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6FB834F2-AEE4-4EAD-8CC0-5E556053056F}"/>
              </a:ext>
            </a:extLst>
          </p:cNvPr>
          <p:cNvSpPr txBox="1">
            <a:spLocks/>
          </p:cNvSpPr>
          <p:nvPr/>
        </p:nvSpPr>
        <p:spPr>
          <a:xfrm>
            <a:off x="936051" y="1102430"/>
            <a:ext cx="7117703" cy="3264977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E no Back </a:t>
            </a:r>
            <a:r>
              <a:rPr 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end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, na classe </a:t>
            </a:r>
            <a:r>
              <a:rPr 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MusicaController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iremos adicionar o método abaixo:</a:t>
            </a:r>
            <a:endParaRPr lang="pt-BR" sz="1400" b="1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  <p:sp>
        <p:nvSpPr>
          <p:cNvPr id="4" name="TextBox 59">
            <a:extLst>
              <a:ext uri="{FF2B5EF4-FFF2-40B4-BE49-F238E27FC236}">
                <a16:creationId xmlns:a16="http://schemas.microsoft.com/office/drawing/2014/main" id="{1A69E4FC-51D8-4B74-AAB2-1EC28BD3490C}"/>
              </a:ext>
            </a:extLst>
          </p:cNvPr>
          <p:cNvSpPr txBox="1"/>
          <p:nvPr/>
        </p:nvSpPr>
        <p:spPr>
          <a:xfrm>
            <a:off x="936051" y="555773"/>
            <a:ext cx="7274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LIGANDO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</a:rPr>
              <a:t>COM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O FRONT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12C5F893-DB0A-4570-8118-53F99EEA3F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420" y="1636717"/>
            <a:ext cx="7871460" cy="2955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2951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6FB834F2-AEE4-4EAD-8CC0-5E556053056F}"/>
              </a:ext>
            </a:extLst>
          </p:cNvPr>
          <p:cNvSpPr txBox="1">
            <a:spLocks/>
          </p:cNvSpPr>
          <p:nvPr/>
        </p:nvSpPr>
        <p:spPr>
          <a:xfrm>
            <a:off x="936051" y="1102430"/>
            <a:ext cx="7117703" cy="3264977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Volte para “usuario.html” e deixe sua tela assim:</a:t>
            </a:r>
            <a:endParaRPr lang="pt-BR" sz="1400" b="1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  <p:sp>
        <p:nvSpPr>
          <p:cNvPr id="4" name="TextBox 59">
            <a:extLst>
              <a:ext uri="{FF2B5EF4-FFF2-40B4-BE49-F238E27FC236}">
                <a16:creationId xmlns:a16="http://schemas.microsoft.com/office/drawing/2014/main" id="{1A69E4FC-51D8-4B74-AAB2-1EC28BD3490C}"/>
              </a:ext>
            </a:extLst>
          </p:cNvPr>
          <p:cNvSpPr txBox="1"/>
          <p:nvPr/>
        </p:nvSpPr>
        <p:spPr>
          <a:xfrm>
            <a:off x="936051" y="555773"/>
            <a:ext cx="7274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LIGANDO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</a:rPr>
              <a:t>COM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O FRONT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A3391AB8-2A22-4B54-AA5A-288A9BBCA4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840" y="1562100"/>
            <a:ext cx="7498080" cy="3398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3507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6FB834F2-AEE4-4EAD-8CC0-5E556053056F}"/>
              </a:ext>
            </a:extLst>
          </p:cNvPr>
          <p:cNvSpPr txBox="1">
            <a:spLocks/>
          </p:cNvSpPr>
          <p:nvPr/>
        </p:nvSpPr>
        <p:spPr>
          <a:xfrm>
            <a:off x="936051" y="1102430"/>
            <a:ext cx="7117703" cy="3264977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Monte a tela “musica.html” conforme abaixo:</a:t>
            </a:r>
            <a:endParaRPr lang="pt-BR" sz="1400" b="1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  <p:sp>
        <p:nvSpPr>
          <p:cNvPr id="4" name="TextBox 59">
            <a:extLst>
              <a:ext uri="{FF2B5EF4-FFF2-40B4-BE49-F238E27FC236}">
                <a16:creationId xmlns:a16="http://schemas.microsoft.com/office/drawing/2014/main" id="{1A69E4FC-51D8-4B74-AAB2-1EC28BD3490C}"/>
              </a:ext>
            </a:extLst>
          </p:cNvPr>
          <p:cNvSpPr txBox="1"/>
          <p:nvPr/>
        </p:nvSpPr>
        <p:spPr>
          <a:xfrm>
            <a:off x="936051" y="555773"/>
            <a:ext cx="7274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LIGANDO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</a:rPr>
              <a:t>COM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O FRONT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6B419884-7D9D-44A8-B08E-807BD528BA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96856"/>
            <a:ext cx="9144000" cy="2570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465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6FB834F2-AEE4-4EAD-8CC0-5E556053056F}"/>
              </a:ext>
            </a:extLst>
          </p:cNvPr>
          <p:cNvSpPr txBox="1">
            <a:spLocks/>
          </p:cNvSpPr>
          <p:nvPr/>
        </p:nvSpPr>
        <p:spPr>
          <a:xfrm>
            <a:off x="936051" y="1102430"/>
            <a:ext cx="7117703" cy="3264977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Código “musica.html”:</a:t>
            </a:r>
          </a:p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  <p:sp>
        <p:nvSpPr>
          <p:cNvPr id="4" name="TextBox 59">
            <a:extLst>
              <a:ext uri="{FF2B5EF4-FFF2-40B4-BE49-F238E27FC236}">
                <a16:creationId xmlns:a16="http://schemas.microsoft.com/office/drawing/2014/main" id="{1A69E4FC-51D8-4B74-AAB2-1EC28BD3490C}"/>
              </a:ext>
            </a:extLst>
          </p:cNvPr>
          <p:cNvSpPr txBox="1"/>
          <p:nvPr/>
        </p:nvSpPr>
        <p:spPr>
          <a:xfrm>
            <a:off x="936051" y="555773"/>
            <a:ext cx="7274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LIGANDO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</a:rPr>
              <a:t>COM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O FRONT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CAC6A4C0-B9F1-4C4A-AE90-260011300E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860" y="1531620"/>
            <a:ext cx="8069580" cy="3452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5213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6FB834F2-AEE4-4EAD-8CC0-5E556053056F}"/>
              </a:ext>
            </a:extLst>
          </p:cNvPr>
          <p:cNvSpPr txBox="1">
            <a:spLocks/>
          </p:cNvSpPr>
          <p:nvPr/>
        </p:nvSpPr>
        <p:spPr>
          <a:xfrm>
            <a:off x="936051" y="1102430"/>
            <a:ext cx="7117703" cy="3264977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Código “musica.html”:</a:t>
            </a:r>
          </a:p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  <p:sp>
        <p:nvSpPr>
          <p:cNvPr id="4" name="TextBox 59">
            <a:extLst>
              <a:ext uri="{FF2B5EF4-FFF2-40B4-BE49-F238E27FC236}">
                <a16:creationId xmlns:a16="http://schemas.microsoft.com/office/drawing/2014/main" id="{1A69E4FC-51D8-4B74-AAB2-1EC28BD3490C}"/>
              </a:ext>
            </a:extLst>
          </p:cNvPr>
          <p:cNvSpPr txBox="1"/>
          <p:nvPr/>
        </p:nvSpPr>
        <p:spPr>
          <a:xfrm>
            <a:off x="936051" y="555773"/>
            <a:ext cx="7274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LIGANDO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</a:rPr>
              <a:t>COM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O FRONT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9C151137-59A9-420D-8025-E9A3129E52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9144000" cy="5148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1786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13D49C17-C58F-4B10-A32F-3ADEF788A9CE}"/>
              </a:ext>
            </a:extLst>
          </p:cNvPr>
          <p:cNvSpPr txBox="1">
            <a:spLocks/>
          </p:cNvSpPr>
          <p:nvPr/>
        </p:nvSpPr>
        <p:spPr>
          <a:xfrm>
            <a:off x="936051" y="922635"/>
            <a:ext cx="7117703" cy="3264977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No arquivo “musica.js”:</a:t>
            </a:r>
          </a:p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  <p:sp>
        <p:nvSpPr>
          <p:cNvPr id="7" name="TextBox 59">
            <a:extLst>
              <a:ext uri="{FF2B5EF4-FFF2-40B4-BE49-F238E27FC236}">
                <a16:creationId xmlns:a16="http://schemas.microsoft.com/office/drawing/2014/main" id="{C4F28A8B-240F-423A-9AFE-170014E87F4D}"/>
              </a:ext>
            </a:extLst>
          </p:cNvPr>
          <p:cNvSpPr txBox="1"/>
          <p:nvPr/>
        </p:nvSpPr>
        <p:spPr>
          <a:xfrm>
            <a:off x="936051" y="555773"/>
            <a:ext cx="7274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DES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</a:rPr>
              <a:t>AFIO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6C16D60F-1617-423C-8215-449026057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050" y="1291967"/>
            <a:ext cx="7910769" cy="3716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761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13D49C17-C58F-4B10-A32F-3ADEF788A9CE}"/>
              </a:ext>
            </a:extLst>
          </p:cNvPr>
          <p:cNvSpPr txBox="1">
            <a:spLocks/>
          </p:cNvSpPr>
          <p:nvPr/>
        </p:nvSpPr>
        <p:spPr>
          <a:xfrm>
            <a:off x="936051" y="922635"/>
            <a:ext cx="7117703" cy="3264977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No arquivo “musica.js”:</a:t>
            </a:r>
          </a:p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  <p:sp>
        <p:nvSpPr>
          <p:cNvPr id="7" name="TextBox 59">
            <a:extLst>
              <a:ext uri="{FF2B5EF4-FFF2-40B4-BE49-F238E27FC236}">
                <a16:creationId xmlns:a16="http://schemas.microsoft.com/office/drawing/2014/main" id="{C4F28A8B-240F-423A-9AFE-170014E87F4D}"/>
              </a:ext>
            </a:extLst>
          </p:cNvPr>
          <p:cNvSpPr txBox="1"/>
          <p:nvPr/>
        </p:nvSpPr>
        <p:spPr>
          <a:xfrm>
            <a:off x="936051" y="555773"/>
            <a:ext cx="7274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DES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</a:rPr>
              <a:t>AFIO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A59D39A2-CC96-4872-BAA2-C157998678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9144000" cy="5148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9313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6FB834F2-AEE4-4EAD-8CC0-5E556053056F}"/>
              </a:ext>
            </a:extLst>
          </p:cNvPr>
          <p:cNvSpPr txBox="1">
            <a:spLocks/>
          </p:cNvSpPr>
          <p:nvPr/>
        </p:nvSpPr>
        <p:spPr>
          <a:xfrm>
            <a:off x="936051" y="1327513"/>
            <a:ext cx="7117703" cy="3264977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  <p:sp>
        <p:nvSpPr>
          <p:cNvPr id="6" name="TextBox 59">
            <a:extLst>
              <a:ext uri="{FF2B5EF4-FFF2-40B4-BE49-F238E27FC236}">
                <a16:creationId xmlns:a16="http://schemas.microsoft.com/office/drawing/2014/main" id="{5397633E-C1C6-4C4D-B9B3-396A73A8EB69}"/>
              </a:ext>
            </a:extLst>
          </p:cNvPr>
          <p:cNvSpPr txBox="1"/>
          <p:nvPr/>
        </p:nvSpPr>
        <p:spPr>
          <a:xfrm>
            <a:off x="936051" y="555773"/>
            <a:ext cx="7274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JPA –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ATRIBUTOS DE REFERÊNCIA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E2844800-E338-4D0A-AFFD-A93550C32611}"/>
              </a:ext>
            </a:extLst>
          </p:cNvPr>
          <p:cNvSpPr txBox="1">
            <a:spLocks/>
          </p:cNvSpPr>
          <p:nvPr/>
        </p:nvSpPr>
        <p:spPr>
          <a:xfrm>
            <a:off x="936051" y="1244991"/>
            <a:ext cx="7270103" cy="3499899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Agora a classe </a:t>
            </a:r>
            <a:r>
              <a:rPr 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Model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“Musica”.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DC7FC22-052C-44E1-9C1F-F3FB869505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9144000" cy="5148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157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13D49C17-C58F-4B10-A32F-3ADEF788A9CE}"/>
              </a:ext>
            </a:extLst>
          </p:cNvPr>
          <p:cNvSpPr txBox="1">
            <a:spLocks/>
          </p:cNvSpPr>
          <p:nvPr/>
        </p:nvSpPr>
        <p:spPr>
          <a:xfrm>
            <a:off x="893847" y="958390"/>
            <a:ext cx="7117703" cy="3264977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Vamos voltar ao arquivo Artista.html, e acrescentaremos um novo botão chamado “Alterar Nacionalidade”</a:t>
            </a:r>
          </a:p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  <p:sp>
        <p:nvSpPr>
          <p:cNvPr id="7" name="TextBox 59">
            <a:extLst>
              <a:ext uri="{FF2B5EF4-FFF2-40B4-BE49-F238E27FC236}">
                <a16:creationId xmlns:a16="http://schemas.microsoft.com/office/drawing/2014/main" id="{C4F28A8B-240F-423A-9AFE-170014E87F4D}"/>
              </a:ext>
            </a:extLst>
          </p:cNvPr>
          <p:cNvSpPr txBox="1"/>
          <p:nvPr/>
        </p:nvSpPr>
        <p:spPr>
          <a:xfrm>
            <a:off x="936051" y="555773"/>
            <a:ext cx="7274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DES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</a:rPr>
              <a:t>AFIO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AA2E962-EB01-4741-912C-0A5076D0F3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891" y="1893158"/>
            <a:ext cx="7821637" cy="1639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487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13D49C17-C58F-4B10-A32F-3ADEF788A9CE}"/>
              </a:ext>
            </a:extLst>
          </p:cNvPr>
          <p:cNvSpPr txBox="1">
            <a:spLocks/>
          </p:cNvSpPr>
          <p:nvPr/>
        </p:nvSpPr>
        <p:spPr>
          <a:xfrm>
            <a:off x="893847" y="958390"/>
            <a:ext cx="7117703" cy="3264977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Vamos criar o Arquivo: Nacionalidade.html, com a seguinte aparência:</a:t>
            </a:r>
          </a:p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  <p:sp>
        <p:nvSpPr>
          <p:cNvPr id="7" name="TextBox 59">
            <a:extLst>
              <a:ext uri="{FF2B5EF4-FFF2-40B4-BE49-F238E27FC236}">
                <a16:creationId xmlns:a16="http://schemas.microsoft.com/office/drawing/2014/main" id="{C4F28A8B-240F-423A-9AFE-170014E87F4D}"/>
              </a:ext>
            </a:extLst>
          </p:cNvPr>
          <p:cNvSpPr txBox="1"/>
          <p:nvPr/>
        </p:nvSpPr>
        <p:spPr>
          <a:xfrm>
            <a:off x="936051" y="555773"/>
            <a:ext cx="7274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DES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</a:rPr>
              <a:t>AFIO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7A99EB80-CE12-4849-B140-DD9A05F8CB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117" y="1609508"/>
            <a:ext cx="8827477" cy="1286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226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13D49C17-C58F-4B10-A32F-3ADEF788A9CE}"/>
              </a:ext>
            </a:extLst>
          </p:cNvPr>
          <p:cNvSpPr txBox="1">
            <a:spLocks/>
          </p:cNvSpPr>
          <p:nvPr/>
        </p:nvSpPr>
        <p:spPr>
          <a:xfrm>
            <a:off x="893847" y="958390"/>
            <a:ext cx="7117703" cy="3264977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Vamos criar o Arquivo: Nacionalidade.html, com a seguinte aparência:</a:t>
            </a:r>
          </a:p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  <p:sp>
        <p:nvSpPr>
          <p:cNvPr id="7" name="TextBox 59">
            <a:extLst>
              <a:ext uri="{FF2B5EF4-FFF2-40B4-BE49-F238E27FC236}">
                <a16:creationId xmlns:a16="http://schemas.microsoft.com/office/drawing/2014/main" id="{C4F28A8B-240F-423A-9AFE-170014E87F4D}"/>
              </a:ext>
            </a:extLst>
          </p:cNvPr>
          <p:cNvSpPr txBox="1"/>
          <p:nvPr/>
        </p:nvSpPr>
        <p:spPr>
          <a:xfrm>
            <a:off x="936051" y="555773"/>
            <a:ext cx="7274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DES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</a:rPr>
              <a:t>AFIO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E6FCB68-CA8D-40A5-B39F-CCE4E396F2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9144000" cy="5148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302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13D49C17-C58F-4B10-A32F-3ADEF788A9CE}"/>
              </a:ext>
            </a:extLst>
          </p:cNvPr>
          <p:cNvSpPr txBox="1">
            <a:spLocks/>
          </p:cNvSpPr>
          <p:nvPr/>
        </p:nvSpPr>
        <p:spPr>
          <a:xfrm>
            <a:off x="893847" y="958390"/>
            <a:ext cx="7117703" cy="3264977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Vamos acrescentar ainda no arquivo: Nacionalidade.html:</a:t>
            </a:r>
          </a:p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  <p:sp>
        <p:nvSpPr>
          <p:cNvPr id="7" name="TextBox 59">
            <a:extLst>
              <a:ext uri="{FF2B5EF4-FFF2-40B4-BE49-F238E27FC236}">
                <a16:creationId xmlns:a16="http://schemas.microsoft.com/office/drawing/2014/main" id="{C4F28A8B-240F-423A-9AFE-170014E87F4D}"/>
              </a:ext>
            </a:extLst>
          </p:cNvPr>
          <p:cNvSpPr txBox="1"/>
          <p:nvPr/>
        </p:nvSpPr>
        <p:spPr>
          <a:xfrm>
            <a:off x="936051" y="555773"/>
            <a:ext cx="7274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DES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</a:rPr>
              <a:t>AFIO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2569D178-E3BC-4533-84FB-B41E27BDCD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978" y="1637709"/>
            <a:ext cx="7195625" cy="2278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030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13D49C17-C58F-4B10-A32F-3ADEF788A9CE}"/>
              </a:ext>
            </a:extLst>
          </p:cNvPr>
          <p:cNvSpPr txBox="1">
            <a:spLocks/>
          </p:cNvSpPr>
          <p:nvPr/>
        </p:nvSpPr>
        <p:spPr>
          <a:xfrm>
            <a:off x="893847" y="958390"/>
            <a:ext cx="7117703" cy="3264977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Vamos até a classe </a:t>
            </a:r>
            <a:r>
              <a:rPr 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ArtistaDAO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no Eclipse para criarmos o método para retornar as nacionalidades:</a:t>
            </a:r>
          </a:p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  <p:sp>
        <p:nvSpPr>
          <p:cNvPr id="7" name="TextBox 59">
            <a:extLst>
              <a:ext uri="{FF2B5EF4-FFF2-40B4-BE49-F238E27FC236}">
                <a16:creationId xmlns:a16="http://schemas.microsoft.com/office/drawing/2014/main" id="{C4F28A8B-240F-423A-9AFE-170014E87F4D}"/>
              </a:ext>
            </a:extLst>
          </p:cNvPr>
          <p:cNvSpPr txBox="1"/>
          <p:nvPr/>
        </p:nvSpPr>
        <p:spPr>
          <a:xfrm>
            <a:off x="936051" y="555773"/>
            <a:ext cx="7274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DES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</a:rPr>
              <a:t>AFIO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09D09E1F-0245-49C9-A8B3-BA88B2EAF9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" y="1845175"/>
            <a:ext cx="8349176" cy="1781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886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13D49C17-C58F-4B10-A32F-3ADEF788A9CE}"/>
              </a:ext>
            </a:extLst>
          </p:cNvPr>
          <p:cNvSpPr txBox="1">
            <a:spLocks/>
          </p:cNvSpPr>
          <p:nvPr/>
        </p:nvSpPr>
        <p:spPr>
          <a:xfrm>
            <a:off x="893847" y="958390"/>
            <a:ext cx="7117703" cy="3264977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Vamos até a classe </a:t>
            </a:r>
            <a:r>
              <a:rPr 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ArtistaController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no Eclipse para criarmos a rota:</a:t>
            </a:r>
          </a:p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  <p:sp>
        <p:nvSpPr>
          <p:cNvPr id="7" name="TextBox 59">
            <a:extLst>
              <a:ext uri="{FF2B5EF4-FFF2-40B4-BE49-F238E27FC236}">
                <a16:creationId xmlns:a16="http://schemas.microsoft.com/office/drawing/2014/main" id="{C4F28A8B-240F-423A-9AFE-170014E87F4D}"/>
              </a:ext>
            </a:extLst>
          </p:cNvPr>
          <p:cNvSpPr txBox="1"/>
          <p:nvPr/>
        </p:nvSpPr>
        <p:spPr>
          <a:xfrm>
            <a:off x="936051" y="555773"/>
            <a:ext cx="7274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DES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</a:rPr>
              <a:t>AFIO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1F2BA2AB-7728-4AF3-B9CB-0771249E10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403" y="1561084"/>
            <a:ext cx="8510954" cy="1547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271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13D49C17-C58F-4B10-A32F-3ADEF788A9CE}"/>
              </a:ext>
            </a:extLst>
          </p:cNvPr>
          <p:cNvSpPr txBox="1">
            <a:spLocks/>
          </p:cNvSpPr>
          <p:nvPr/>
        </p:nvSpPr>
        <p:spPr>
          <a:xfrm>
            <a:off x="893847" y="958390"/>
            <a:ext cx="7117703" cy="3264977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No arquivo: </a:t>
            </a:r>
            <a:r>
              <a:rPr 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ArtistaController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, dentro do Eclipse, adicionaremos o método abaixo:</a:t>
            </a:r>
          </a:p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  <p:sp>
        <p:nvSpPr>
          <p:cNvPr id="7" name="TextBox 59">
            <a:extLst>
              <a:ext uri="{FF2B5EF4-FFF2-40B4-BE49-F238E27FC236}">
                <a16:creationId xmlns:a16="http://schemas.microsoft.com/office/drawing/2014/main" id="{C4F28A8B-240F-423A-9AFE-170014E87F4D}"/>
              </a:ext>
            </a:extLst>
          </p:cNvPr>
          <p:cNvSpPr txBox="1"/>
          <p:nvPr/>
        </p:nvSpPr>
        <p:spPr>
          <a:xfrm>
            <a:off x="936051" y="555773"/>
            <a:ext cx="7274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DES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</a:rPr>
              <a:t>AFIO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EEB088C1-A787-4C9B-B6C3-836134407A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61485"/>
            <a:ext cx="9144000" cy="3305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601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13D49C17-C58F-4B10-A32F-3ADEF788A9CE}"/>
              </a:ext>
            </a:extLst>
          </p:cNvPr>
          <p:cNvSpPr txBox="1">
            <a:spLocks/>
          </p:cNvSpPr>
          <p:nvPr/>
        </p:nvSpPr>
        <p:spPr>
          <a:xfrm>
            <a:off x="893847" y="958390"/>
            <a:ext cx="7117703" cy="3264977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No arquivo: artista.js, acrescente as funções:</a:t>
            </a:r>
          </a:p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  <p:sp>
        <p:nvSpPr>
          <p:cNvPr id="7" name="TextBox 59">
            <a:extLst>
              <a:ext uri="{FF2B5EF4-FFF2-40B4-BE49-F238E27FC236}">
                <a16:creationId xmlns:a16="http://schemas.microsoft.com/office/drawing/2014/main" id="{C4F28A8B-240F-423A-9AFE-170014E87F4D}"/>
              </a:ext>
            </a:extLst>
          </p:cNvPr>
          <p:cNvSpPr txBox="1"/>
          <p:nvPr/>
        </p:nvSpPr>
        <p:spPr>
          <a:xfrm>
            <a:off x="936051" y="555773"/>
            <a:ext cx="7274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DES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</a:rPr>
              <a:t>AFIO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B4B6FEB-894F-4BE0-AD84-59BE7B473A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6430" y="1344389"/>
            <a:ext cx="6801729" cy="3407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071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13D49C17-C58F-4B10-A32F-3ADEF788A9CE}"/>
              </a:ext>
            </a:extLst>
          </p:cNvPr>
          <p:cNvSpPr txBox="1">
            <a:spLocks/>
          </p:cNvSpPr>
          <p:nvPr/>
        </p:nvSpPr>
        <p:spPr>
          <a:xfrm>
            <a:off x="893847" y="958390"/>
            <a:ext cx="7117703" cy="3264977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No arquivo: artista.js, acrescente as funções:</a:t>
            </a:r>
          </a:p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  <p:sp>
        <p:nvSpPr>
          <p:cNvPr id="7" name="TextBox 59">
            <a:extLst>
              <a:ext uri="{FF2B5EF4-FFF2-40B4-BE49-F238E27FC236}">
                <a16:creationId xmlns:a16="http://schemas.microsoft.com/office/drawing/2014/main" id="{C4F28A8B-240F-423A-9AFE-170014E87F4D}"/>
              </a:ext>
            </a:extLst>
          </p:cNvPr>
          <p:cNvSpPr txBox="1"/>
          <p:nvPr/>
        </p:nvSpPr>
        <p:spPr>
          <a:xfrm>
            <a:off x="936051" y="555773"/>
            <a:ext cx="7274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DES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</a:rPr>
              <a:t>AFIO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C93A879D-4DBB-4418-ACC9-5E34166731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6762"/>
            <a:ext cx="9144000" cy="5094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506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13D49C17-C58F-4B10-A32F-3ADEF788A9CE}"/>
              </a:ext>
            </a:extLst>
          </p:cNvPr>
          <p:cNvSpPr txBox="1">
            <a:spLocks/>
          </p:cNvSpPr>
          <p:nvPr/>
        </p:nvSpPr>
        <p:spPr>
          <a:xfrm>
            <a:off x="893847" y="958390"/>
            <a:ext cx="7117703" cy="3264977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No arquivo: artista.js, acrescente as funções:</a:t>
            </a:r>
          </a:p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  <p:sp>
        <p:nvSpPr>
          <p:cNvPr id="7" name="TextBox 59">
            <a:extLst>
              <a:ext uri="{FF2B5EF4-FFF2-40B4-BE49-F238E27FC236}">
                <a16:creationId xmlns:a16="http://schemas.microsoft.com/office/drawing/2014/main" id="{C4F28A8B-240F-423A-9AFE-170014E87F4D}"/>
              </a:ext>
            </a:extLst>
          </p:cNvPr>
          <p:cNvSpPr txBox="1"/>
          <p:nvPr/>
        </p:nvSpPr>
        <p:spPr>
          <a:xfrm>
            <a:off x="936051" y="555773"/>
            <a:ext cx="7274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DES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</a:rPr>
              <a:t>AFIO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0E3748B9-909F-45BC-8326-4F2F065031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9144000" cy="5148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928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6FB834F2-AEE4-4EAD-8CC0-5E556053056F}"/>
              </a:ext>
            </a:extLst>
          </p:cNvPr>
          <p:cNvSpPr txBox="1">
            <a:spLocks/>
          </p:cNvSpPr>
          <p:nvPr/>
        </p:nvSpPr>
        <p:spPr>
          <a:xfrm>
            <a:off x="936051" y="1327513"/>
            <a:ext cx="7117703" cy="3264977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  <p:sp>
        <p:nvSpPr>
          <p:cNvPr id="6" name="TextBox 59">
            <a:extLst>
              <a:ext uri="{FF2B5EF4-FFF2-40B4-BE49-F238E27FC236}">
                <a16:creationId xmlns:a16="http://schemas.microsoft.com/office/drawing/2014/main" id="{5397633E-C1C6-4C4D-B9B3-396A73A8EB69}"/>
              </a:ext>
            </a:extLst>
          </p:cNvPr>
          <p:cNvSpPr txBox="1"/>
          <p:nvPr/>
        </p:nvSpPr>
        <p:spPr>
          <a:xfrm>
            <a:off x="936051" y="555773"/>
            <a:ext cx="7274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JPA –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ATRIBUTOS DE REFERÊNCIA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E2844800-E338-4D0A-AFFD-A93550C32611}"/>
              </a:ext>
            </a:extLst>
          </p:cNvPr>
          <p:cNvSpPr txBox="1">
            <a:spLocks/>
          </p:cNvSpPr>
          <p:nvPr/>
        </p:nvSpPr>
        <p:spPr>
          <a:xfrm>
            <a:off x="936051" y="1244991"/>
            <a:ext cx="7270103" cy="3499899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Agora vamos alterar a </a:t>
            </a:r>
            <a:r>
              <a:rPr 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model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Artista, conforme abaixo: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C74C7378-4199-450F-95A0-03E572152E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9144000" cy="5148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754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13D49C17-C58F-4B10-A32F-3ADEF788A9CE}"/>
              </a:ext>
            </a:extLst>
          </p:cNvPr>
          <p:cNvSpPr txBox="1">
            <a:spLocks/>
          </p:cNvSpPr>
          <p:nvPr/>
        </p:nvSpPr>
        <p:spPr>
          <a:xfrm>
            <a:off x="893847" y="958390"/>
            <a:ext cx="7117703" cy="3264977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No arquivo: artista.js, acrescente as funções:</a:t>
            </a:r>
          </a:p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  <p:sp>
        <p:nvSpPr>
          <p:cNvPr id="7" name="TextBox 59">
            <a:extLst>
              <a:ext uri="{FF2B5EF4-FFF2-40B4-BE49-F238E27FC236}">
                <a16:creationId xmlns:a16="http://schemas.microsoft.com/office/drawing/2014/main" id="{C4F28A8B-240F-423A-9AFE-170014E87F4D}"/>
              </a:ext>
            </a:extLst>
          </p:cNvPr>
          <p:cNvSpPr txBox="1"/>
          <p:nvPr/>
        </p:nvSpPr>
        <p:spPr>
          <a:xfrm>
            <a:off x="936051" y="555773"/>
            <a:ext cx="7274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DES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</a:rPr>
              <a:t>AFIO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19ACCCA3-9AA3-4E0C-A797-1A9589A698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9143999" cy="5148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689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13D49C17-C58F-4B10-A32F-3ADEF788A9CE}"/>
              </a:ext>
            </a:extLst>
          </p:cNvPr>
          <p:cNvSpPr txBox="1">
            <a:spLocks/>
          </p:cNvSpPr>
          <p:nvPr/>
        </p:nvSpPr>
        <p:spPr>
          <a:xfrm>
            <a:off x="893847" y="958390"/>
            <a:ext cx="7117703" cy="3264977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No arquivo: artista.js, acrescente as funções:</a:t>
            </a:r>
          </a:p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  <p:sp>
        <p:nvSpPr>
          <p:cNvPr id="7" name="TextBox 59">
            <a:extLst>
              <a:ext uri="{FF2B5EF4-FFF2-40B4-BE49-F238E27FC236}">
                <a16:creationId xmlns:a16="http://schemas.microsoft.com/office/drawing/2014/main" id="{C4F28A8B-240F-423A-9AFE-170014E87F4D}"/>
              </a:ext>
            </a:extLst>
          </p:cNvPr>
          <p:cNvSpPr txBox="1"/>
          <p:nvPr/>
        </p:nvSpPr>
        <p:spPr>
          <a:xfrm>
            <a:off x="936051" y="555773"/>
            <a:ext cx="7274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DES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</a:rPr>
              <a:t>AFIO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597518BF-17D8-4892-A299-5F30C13031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9144000" cy="5148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473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6FB834F2-AEE4-4EAD-8CC0-5E556053056F}"/>
              </a:ext>
            </a:extLst>
          </p:cNvPr>
          <p:cNvSpPr txBox="1">
            <a:spLocks/>
          </p:cNvSpPr>
          <p:nvPr/>
        </p:nvSpPr>
        <p:spPr>
          <a:xfrm>
            <a:off x="936051" y="1102430"/>
            <a:ext cx="7532700" cy="3264977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Para efetuar logout:</a:t>
            </a:r>
          </a:p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r>
              <a:rPr lang="pt-BR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localStorage.removeItem</a:t>
            </a:r>
            <a:r>
              <a:rPr lang="pt-B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(“logado”);</a:t>
            </a:r>
          </a:p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endParaRPr lang="pt-BR" sz="20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  <p:sp>
        <p:nvSpPr>
          <p:cNvPr id="5" name="TextBox 59">
            <a:extLst>
              <a:ext uri="{FF2B5EF4-FFF2-40B4-BE49-F238E27FC236}">
                <a16:creationId xmlns:a16="http://schemas.microsoft.com/office/drawing/2014/main" id="{02D58308-6B08-403E-BAB3-84445D5BC188}"/>
              </a:ext>
            </a:extLst>
          </p:cNvPr>
          <p:cNvSpPr txBox="1"/>
          <p:nvPr/>
        </p:nvSpPr>
        <p:spPr>
          <a:xfrm>
            <a:off x="936051" y="555773"/>
            <a:ext cx="7274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</a:rPr>
              <a:t>DI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</a:rPr>
              <a:t>CA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</p:spTree>
    <p:extLst>
      <p:ext uri="{BB962C8B-B14F-4D97-AF65-F5344CB8AC3E}">
        <p14:creationId xmlns:p14="http://schemas.microsoft.com/office/powerpoint/2010/main" val="2834569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6FB834F2-AEE4-4EAD-8CC0-5E556053056F}"/>
              </a:ext>
            </a:extLst>
          </p:cNvPr>
          <p:cNvSpPr txBox="1">
            <a:spLocks/>
          </p:cNvSpPr>
          <p:nvPr/>
        </p:nvSpPr>
        <p:spPr>
          <a:xfrm>
            <a:off x="203982" y="1102430"/>
            <a:ext cx="8862646" cy="3264977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Caso queira executar uma query SQL personalizada no DAO:</a:t>
            </a:r>
          </a:p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endParaRPr lang="pt-BR" sz="20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buNone/>
            </a:pPr>
            <a:r>
              <a:rPr lang="en-US" sz="2000" dirty="0"/>
              <a:t>@Query(value="SELECT COUNT(NACIONALIDADE) AS TOTAL FROM ARTISTAS WHERE NACIONALIDADE LIKE ?1", </a:t>
            </a:r>
            <a:r>
              <a:rPr lang="en-US" sz="2000" dirty="0" err="1"/>
              <a:t>nativeQuery</a:t>
            </a:r>
            <a:r>
              <a:rPr lang="en-US" sz="2000" dirty="0"/>
              <a:t>  = true)</a:t>
            </a:r>
          </a:p>
          <a:p>
            <a:pPr marL="0" indent="0">
              <a:buNone/>
            </a:pPr>
            <a:r>
              <a:rPr lang="en-US" sz="2000" b="1" dirty="0"/>
              <a:t>int </a:t>
            </a:r>
            <a:r>
              <a:rPr lang="en-US" sz="2000" b="1" dirty="0" err="1"/>
              <a:t>findByNacionalidade</a:t>
            </a:r>
            <a:r>
              <a:rPr lang="en-US" sz="2000" b="1" dirty="0"/>
              <a:t>(String </a:t>
            </a:r>
            <a:r>
              <a:rPr lang="en-US" sz="2000" b="1" dirty="0" err="1"/>
              <a:t>nacionalidade</a:t>
            </a:r>
            <a:r>
              <a:rPr lang="en-US" sz="2000" b="1" dirty="0"/>
              <a:t>);</a:t>
            </a:r>
            <a:endParaRPr lang="pt-BR" sz="16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  <p:sp>
        <p:nvSpPr>
          <p:cNvPr id="5" name="TextBox 59">
            <a:extLst>
              <a:ext uri="{FF2B5EF4-FFF2-40B4-BE49-F238E27FC236}">
                <a16:creationId xmlns:a16="http://schemas.microsoft.com/office/drawing/2014/main" id="{02D58308-6B08-403E-BAB3-84445D5BC188}"/>
              </a:ext>
            </a:extLst>
          </p:cNvPr>
          <p:cNvSpPr txBox="1"/>
          <p:nvPr/>
        </p:nvSpPr>
        <p:spPr>
          <a:xfrm>
            <a:off x="936051" y="555773"/>
            <a:ext cx="7274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</a:rPr>
              <a:t>DI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</a:rPr>
              <a:t>CA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</p:spTree>
    <p:extLst>
      <p:ext uri="{BB962C8B-B14F-4D97-AF65-F5344CB8AC3E}">
        <p14:creationId xmlns:p14="http://schemas.microsoft.com/office/powerpoint/2010/main" val="1579471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979" y="739692"/>
            <a:ext cx="2046785" cy="239948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593272" y="1989356"/>
            <a:ext cx="5957456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Medium"/>
              </a:rPr>
              <a:t>INICIE O PROJETO</a:t>
            </a:r>
            <a:endParaRPr lang="en-US" sz="3500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pic>
        <p:nvPicPr>
          <p:cNvPr id="11" name="Gráfico 10">
            <a:extLst>
              <a:ext uri="{FF2B5EF4-FFF2-40B4-BE49-F238E27FC236}">
                <a16:creationId xmlns:a16="http://schemas.microsoft.com/office/drawing/2014/main" id="{16E4B68E-89DD-4CDE-B093-AEFBCBC569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88572" y="2192778"/>
            <a:ext cx="2017354" cy="2382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675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551C84E4-594B-4A9B-9EDE-D18BB3B1797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78" t="17631" r="12174" b="6721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2" name="Retângulo 11">
            <a:extLst>
              <a:ext uri="{FF2B5EF4-FFF2-40B4-BE49-F238E27FC236}">
                <a16:creationId xmlns:a16="http://schemas.microsoft.com/office/drawing/2014/main" id="{D16990D2-538F-493C-AAFC-C843F7DB4214}"/>
              </a:ext>
            </a:extLst>
          </p:cNvPr>
          <p:cNvSpPr/>
          <p:nvPr/>
        </p:nvSpPr>
        <p:spPr>
          <a:xfrm>
            <a:off x="1" y="-1"/>
            <a:ext cx="9144000" cy="5143501"/>
          </a:xfrm>
          <a:prstGeom prst="rect">
            <a:avLst/>
          </a:prstGeom>
          <a:gradFill flip="none" rotWithShape="1">
            <a:gsLst>
              <a:gs pos="16000">
                <a:schemeClr val="tx1">
                  <a:lumMod val="0"/>
                  <a:alpha val="70000"/>
                </a:schemeClr>
              </a:gs>
              <a:gs pos="93000">
                <a:srgbClr val="000000">
                  <a:alpha val="17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TextBox 6">
            <a:extLst>
              <a:ext uri="{FF2B5EF4-FFF2-40B4-BE49-F238E27FC236}">
                <a16:creationId xmlns:a16="http://schemas.microsoft.com/office/drawing/2014/main" id="{E4E3DAFB-919F-4421-A4EF-3EFEF69E9ADE}"/>
              </a:ext>
            </a:extLst>
          </p:cNvPr>
          <p:cNvSpPr txBox="1"/>
          <p:nvPr/>
        </p:nvSpPr>
        <p:spPr>
          <a:xfrm>
            <a:off x="539440" y="4156521"/>
            <a:ext cx="40325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42878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800" i="0" dirty="0">
                <a:solidFill>
                  <a:srgbClr val="E8E8E8"/>
                </a:solidFill>
                <a:latin typeface="Gotham HTF" pitchFamily="50" charset="0"/>
                <a:ea typeface="+mn-ea"/>
                <a:cs typeface="Gotham HTF Light"/>
              </a:rPr>
              <a:t>DÚVIDAS….</a:t>
            </a:r>
            <a:endParaRPr lang="en-US" sz="2800" b="0" i="0" dirty="0">
              <a:solidFill>
                <a:srgbClr val="E8E8E8"/>
              </a:solidFill>
              <a:latin typeface="Gotham HTF" pitchFamily="50" charset="0"/>
              <a:ea typeface="+mn-ea"/>
              <a:cs typeface="Gotham HTF Light"/>
            </a:endParaRPr>
          </a:p>
        </p:txBody>
      </p:sp>
    </p:spTree>
    <p:extLst>
      <p:ext uri="{BB962C8B-B14F-4D97-AF65-F5344CB8AC3E}">
        <p14:creationId xmlns:p14="http://schemas.microsoft.com/office/powerpoint/2010/main" val="2028288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3">
            <a:extLst>
              <a:ext uri="{FF2B5EF4-FFF2-40B4-BE49-F238E27FC236}">
                <a16:creationId xmlns:a16="http://schemas.microsoft.com/office/drawing/2014/main" id="{9DC14DB0-6FC9-4AED-AF7E-7602971DCF4C}"/>
              </a:ext>
            </a:extLst>
          </p:cNvPr>
          <p:cNvSpPr txBox="1"/>
          <p:nvPr/>
        </p:nvSpPr>
        <p:spPr>
          <a:xfrm>
            <a:off x="4572000" y="1352945"/>
            <a:ext cx="2890684" cy="1203599"/>
          </a:xfrm>
          <a:prstGeom prst="rect">
            <a:avLst/>
          </a:prstGeom>
          <a:noFill/>
        </p:spPr>
        <p:txBody>
          <a:bodyPr wrap="square" tIns="46800" rtlCol="0">
            <a:spAutoFit/>
          </a:bodyPr>
          <a:lstStyle/>
          <a:p>
            <a:pPr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</a:pPr>
            <a:endParaRPr lang="pt-BR" sz="12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  <a:cs typeface="Roboto Light"/>
            </a:endParaRPr>
          </a:p>
          <a:p>
            <a:pPr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</a:pPr>
            <a:r>
              <a:rPr lang="pt-BR" sz="1200" dirty="0">
                <a:solidFill>
                  <a:srgbClr val="ED145B"/>
                </a:solidFill>
                <a:latin typeface="Gotham HTF Medium" pitchFamily="50" charset="0"/>
                <a:cs typeface="Roboto Light"/>
              </a:rPr>
              <a:t>Aprendendo Java</a:t>
            </a:r>
          </a:p>
          <a:p>
            <a:pPr marL="171450" indent="-171450"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  <a:buFont typeface="Arial"/>
              <a:buChar char="•"/>
            </a:pP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Niemeyer &amp;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Kundsen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, Editora Campos</a:t>
            </a:r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0E9DEA49-85A5-4D30-A80C-08903984A5D0}"/>
              </a:ext>
            </a:extLst>
          </p:cNvPr>
          <p:cNvGrpSpPr/>
          <p:nvPr/>
        </p:nvGrpSpPr>
        <p:grpSpPr>
          <a:xfrm>
            <a:off x="828490" y="1010264"/>
            <a:ext cx="3460902" cy="3487993"/>
            <a:chOff x="344951" y="925105"/>
            <a:chExt cx="4155631" cy="4188161"/>
          </a:xfrm>
        </p:grpSpPr>
        <p:pic>
          <p:nvPicPr>
            <p:cNvPr id="7" name="Picture 3" descr="caomputador.png">
              <a:extLst>
                <a:ext uri="{FF2B5EF4-FFF2-40B4-BE49-F238E27FC236}">
                  <a16:creationId xmlns:a16="http://schemas.microsoft.com/office/drawing/2014/main" id="{13D7A116-1716-480E-8B3C-7AAF50748E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9463" y="925105"/>
              <a:ext cx="3062891" cy="2733630"/>
            </a:xfrm>
            <a:prstGeom prst="rect">
              <a:avLst/>
            </a:prstGeom>
          </p:spPr>
        </p:pic>
        <p:pic>
          <p:nvPicPr>
            <p:cNvPr id="9" name="Picture 4" descr="chicara.png">
              <a:extLst>
                <a:ext uri="{FF2B5EF4-FFF2-40B4-BE49-F238E27FC236}">
                  <a16:creationId xmlns:a16="http://schemas.microsoft.com/office/drawing/2014/main" id="{30331B6A-E3AE-4134-AB23-347A40746E7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276259">
              <a:off x="2941023" y="2380297"/>
              <a:ext cx="1559559" cy="1650015"/>
            </a:xfrm>
            <a:prstGeom prst="rect">
              <a:avLst/>
            </a:prstGeom>
          </p:spPr>
        </p:pic>
        <p:pic>
          <p:nvPicPr>
            <p:cNvPr id="10" name="Picture 6" descr="livros.png">
              <a:extLst>
                <a:ext uri="{FF2B5EF4-FFF2-40B4-BE49-F238E27FC236}">
                  <a16:creationId xmlns:a16="http://schemas.microsoft.com/office/drawing/2014/main" id="{265F6915-3435-4375-91B0-1F1431CFDC7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87626">
              <a:off x="344951" y="3412331"/>
              <a:ext cx="2064241" cy="1700935"/>
            </a:xfrm>
            <a:prstGeom prst="rect">
              <a:avLst/>
            </a:prstGeom>
          </p:spPr>
        </p:pic>
      </p:grpSp>
      <p:sp>
        <p:nvSpPr>
          <p:cNvPr id="12" name="TextBox 59">
            <a:extLst>
              <a:ext uri="{FF2B5EF4-FFF2-40B4-BE49-F238E27FC236}">
                <a16:creationId xmlns:a16="http://schemas.microsoft.com/office/drawing/2014/main" id="{0E988961-634F-4D72-88F7-034BFAC9193E}"/>
              </a:ext>
            </a:extLst>
          </p:cNvPr>
          <p:cNvSpPr txBox="1"/>
          <p:nvPr/>
        </p:nvSpPr>
        <p:spPr>
          <a:xfrm>
            <a:off x="936052" y="555773"/>
            <a:ext cx="682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REFERÊNCIAS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BIBLIOGRÁFICAS</a:t>
            </a:r>
          </a:p>
        </p:txBody>
      </p:sp>
    </p:spTree>
    <p:extLst>
      <p:ext uri="{BB962C8B-B14F-4D97-AF65-F5344CB8AC3E}">
        <p14:creationId xmlns:p14="http://schemas.microsoft.com/office/powerpoint/2010/main" val="2959286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>
            <a:spLocks noChangeArrowheads="1"/>
          </p:cNvSpPr>
          <p:nvPr/>
        </p:nvSpPr>
        <p:spPr bwMode="auto">
          <a:xfrm>
            <a:off x="2228646" y="3996024"/>
            <a:ext cx="4686710" cy="5536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Copyright </a:t>
            </a:r>
            <a:r>
              <a:rPr lang="de-DE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© </a:t>
            </a:r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2020 | Professor (a) </a:t>
            </a:r>
            <a:r>
              <a:rPr lang="pt-BR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Prof. Humberto Delgado de Sousa</a:t>
            </a:r>
          </a:p>
          <a:p>
            <a:pPr algn="ctr">
              <a:lnSpc>
                <a:spcPct val="150000"/>
              </a:lnSpc>
            </a:pPr>
            <a:r>
              <a:rPr lang="en-US" sz="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Todos</a:t>
            </a:r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 </a:t>
            </a:r>
            <a:r>
              <a:rPr lang="en-US" sz="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os</a:t>
            </a:r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 </a:t>
            </a:r>
            <a:r>
              <a:rPr lang="en-US" sz="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direitos</a:t>
            </a:r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 </a:t>
            </a:r>
            <a:r>
              <a:rPr lang="en-US" sz="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reservados</a:t>
            </a:r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. </a:t>
            </a:r>
            <a:r>
              <a:rPr lang="en-US" sz="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Reprodução</a:t>
            </a:r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 </a:t>
            </a:r>
            <a:r>
              <a:rPr lang="en-US" sz="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ou</a:t>
            </a:r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 </a:t>
            </a:r>
            <a:r>
              <a:rPr lang="en-US" sz="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divulgação</a:t>
            </a:r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 total </a:t>
            </a:r>
            <a:r>
              <a:rPr lang="en-US" sz="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ou</a:t>
            </a:r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 </a:t>
            </a:r>
            <a:r>
              <a:rPr lang="en-US" sz="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parcial</a:t>
            </a:r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 </a:t>
            </a:r>
            <a:r>
              <a:rPr lang="en-US" sz="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deste</a:t>
            </a:r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 </a:t>
            </a:r>
            <a:r>
              <a:rPr lang="en-US" sz="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documento</a:t>
            </a:r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, </a:t>
            </a:r>
            <a:r>
              <a:rPr lang="en-US" sz="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é</a:t>
            </a:r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 </a:t>
            </a:r>
            <a:r>
              <a:rPr lang="en-US" sz="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expressamente</a:t>
            </a:r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 </a:t>
            </a:r>
            <a:r>
              <a:rPr lang="en-US" sz="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proibido</a:t>
            </a:r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 </a:t>
            </a:r>
            <a:r>
              <a:rPr lang="en-US" sz="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sem</a:t>
            </a:r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 </a:t>
            </a:r>
            <a:r>
              <a:rPr lang="en-US" sz="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consentimento</a:t>
            </a:r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 formal, </a:t>
            </a:r>
            <a:r>
              <a:rPr lang="en-US" sz="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por</a:t>
            </a:r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 </a:t>
            </a:r>
            <a:r>
              <a:rPr lang="en-US" sz="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escrito</a:t>
            </a:r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, do professor/</a:t>
            </a:r>
            <a:r>
              <a:rPr lang="en-US" sz="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autor</a:t>
            </a:r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.</a:t>
            </a:r>
          </a:p>
        </p:txBody>
      </p:sp>
      <p:sp>
        <p:nvSpPr>
          <p:cNvPr id="28" name="CaixaDeTexto 7"/>
          <p:cNvSpPr txBox="1">
            <a:spLocks noChangeArrowheads="1"/>
          </p:cNvSpPr>
          <p:nvPr/>
        </p:nvSpPr>
        <p:spPr bwMode="auto">
          <a:xfrm>
            <a:off x="3804366" y="2532886"/>
            <a:ext cx="2717458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r>
              <a:rPr lang="pt-B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Gotham HTF Book" charset="0"/>
              </a:rPr>
              <a:t>professorhumbertodelgado@gmail.com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2161309" y="1638198"/>
            <a:ext cx="482138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dirty="0">
                <a:solidFill>
                  <a:srgbClr val="ED145B"/>
                </a:solidFill>
                <a:latin typeface="Gotham HTF Medium" pitchFamily="50" charset="0"/>
                <a:cs typeface="Gotham HTF Light"/>
              </a:rPr>
              <a:t>OBRIGADO</a:t>
            </a:r>
          </a:p>
        </p:txBody>
      </p:sp>
      <p:pic>
        <p:nvPicPr>
          <p:cNvPr id="13" name="Picture 22">
            <a:extLst>
              <a:ext uri="{FF2B5EF4-FFF2-40B4-BE49-F238E27FC236}">
                <a16:creationId xmlns:a16="http://schemas.microsoft.com/office/drawing/2014/main" id="{218783DD-5EA4-47B1-9A63-A5DE046234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97645" y="2580336"/>
            <a:ext cx="268759" cy="199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268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6FB834F2-AEE4-4EAD-8CC0-5E556053056F}"/>
              </a:ext>
            </a:extLst>
          </p:cNvPr>
          <p:cNvSpPr txBox="1">
            <a:spLocks/>
          </p:cNvSpPr>
          <p:nvPr/>
        </p:nvSpPr>
        <p:spPr>
          <a:xfrm>
            <a:off x="609601" y="1025058"/>
            <a:ext cx="7444154" cy="3264977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Agora crie a </a:t>
            </a:r>
            <a:r>
              <a:rPr lang="pt-BR" sz="1400" b="1" dirty="0">
                <a:solidFill>
                  <a:srgbClr val="FF0000"/>
                </a:solidFill>
                <a:latin typeface="Gotham HTF Light" pitchFamily="50" charset="0"/>
              </a:rPr>
              <a:t>interface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</a:t>
            </a:r>
            <a:r>
              <a:rPr 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MusicaDAO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e posteriormente a classe </a:t>
            </a:r>
            <a:r>
              <a:rPr 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MusicaController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conforme abaixo:</a:t>
            </a:r>
            <a:endParaRPr lang="pt-BR" sz="1400" dirty="0">
              <a:solidFill>
                <a:srgbClr val="FF417F"/>
              </a:solidFill>
              <a:latin typeface="Gotham HTF Light" pitchFamily="50" charset="0"/>
            </a:endParaRPr>
          </a:p>
        </p:txBody>
      </p:sp>
      <p:sp>
        <p:nvSpPr>
          <p:cNvPr id="6" name="TextBox 59">
            <a:extLst>
              <a:ext uri="{FF2B5EF4-FFF2-40B4-BE49-F238E27FC236}">
                <a16:creationId xmlns:a16="http://schemas.microsoft.com/office/drawing/2014/main" id="{5397633E-C1C6-4C4D-B9B3-396A73A8EB69}"/>
              </a:ext>
            </a:extLst>
          </p:cNvPr>
          <p:cNvSpPr txBox="1"/>
          <p:nvPr/>
        </p:nvSpPr>
        <p:spPr>
          <a:xfrm>
            <a:off x="936051" y="555773"/>
            <a:ext cx="7274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JPA –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ATRIBUTOS DE REFERÊNCIA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DDCEB2AF-2467-45E8-99FC-679CB5199A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00" y="1498548"/>
            <a:ext cx="7696200" cy="3930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298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6FB834F2-AEE4-4EAD-8CC0-5E556053056F}"/>
              </a:ext>
            </a:extLst>
          </p:cNvPr>
          <p:cNvSpPr txBox="1">
            <a:spLocks/>
          </p:cNvSpPr>
          <p:nvPr/>
        </p:nvSpPr>
        <p:spPr>
          <a:xfrm>
            <a:off x="936051" y="1025058"/>
            <a:ext cx="7117703" cy="3264977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Vamos para o </a:t>
            </a:r>
            <a:r>
              <a:rPr 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Postman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, talvez você tenha que ajustar colunas do seu banco de dados.</a:t>
            </a:r>
            <a:endParaRPr lang="pt-BR" sz="1400" dirty="0">
              <a:solidFill>
                <a:srgbClr val="FF417F"/>
              </a:solidFill>
              <a:latin typeface="Gotham HTF Light" pitchFamily="50" charset="0"/>
            </a:endParaRPr>
          </a:p>
        </p:txBody>
      </p:sp>
      <p:sp>
        <p:nvSpPr>
          <p:cNvPr id="6" name="TextBox 59">
            <a:extLst>
              <a:ext uri="{FF2B5EF4-FFF2-40B4-BE49-F238E27FC236}">
                <a16:creationId xmlns:a16="http://schemas.microsoft.com/office/drawing/2014/main" id="{5397633E-C1C6-4C4D-B9B3-396A73A8EB69}"/>
              </a:ext>
            </a:extLst>
          </p:cNvPr>
          <p:cNvSpPr txBox="1"/>
          <p:nvPr/>
        </p:nvSpPr>
        <p:spPr>
          <a:xfrm>
            <a:off x="936051" y="555773"/>
            <a:ext cx="7274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JPA –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ATRIBUTOS DE REFERÊNCIA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93DDF324-5C90-4D4C-963C-B606ECF813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051" y="1565984"/>
            <a:ext cx="6720840" cy="2866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918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>
        <a:normAutofit fontScale="92500"/>
      </a:bodyPr>
      <a:lstStyle>
        <a:defPPr marL="0" indent="0" algn="l">
          <a:lnSpc>
            <a:spcPct val="150000"/>
          </a:lnSpc>
          <a:spcBef>
            <a:spcPct val="30000"/>
          </a:spcBef>
          <a:buClr>
            <a:schemeClr val="bg2"/>
          </a:buClr>
          <a:buNone/>
          <a:defRPr sz="1100" dirty="0">
            <a:solidFill>
              <a:schemeClr val="tx1">
                <a:lumMod val="65000"/>
                <a:lumOff val="35000"/>
              </a:schemeClr>
            </a:solidFill>
            <a:latin typeface="Gotham HTF Light" pitchFamily="50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Personalizar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9100</TotalTime>
  <Words>1384</Words>
  <Application>Microsoft Office PowerPoint</Application>
  <PresentationFormat>Personalizar</PresentationFormat>
  <Paragraphs>324</Paragraphs>
  <Slides>77</Slides>
  <Notes>73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77</vt:i4>
      </vt:variant>
    </vt:vector>
  </HeadingPairs>
  <TitlesOfParts>
    <vt:vector size="85" baseType="lpstr">
      <vt:lpstr>Arial</vt:lpstr>
      <vt:lpstr>Calibri</vt:lpstr>
      <vt:lpstr>Calibri Light</vt:lpstr>
      <vt:lpstr>Gotham HTF</vt:lpstr>
      <vt:lpstr>Gotham HTF Light</vt:lpstr>
      <vt:lpstr>Gotham HTF Medium</vt:lpstr>
      <vt:lpstr>Office Theme</vt:lpstr>
      <vt:lpstr>Personalizar design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Adriano</dc:creator>
  <cp:lastModifiedBy>Bruno Melniski</cp:lastModifiedBy>
  <cp:revision>245</cp:revision>
  <dcterms:created xsi:type="dcterms:W3CDTF">2019-02-15T12:16:11Z</dcterms:created>
  <dcterms:modified xsi:type="dcterms:W3CDTF">2020-09-20T00:36:39Z</dcterms:modified>
</cp:coreProperties>
</file>